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1" r:id="rId1"/>
  </p:sldMasterIdLst>
  <p:notesMasterIdLst>
    <p:notesMasterId r:id="rId20"/>
  </p:notesMasterIdLst>
  <p:sldIdLst>
    <p:sldId id="258" r:id="rId2"/>
    <p:sldId id="330" r:id="rId3"/>
    <p:sldId id="359" r:id="rId4"/>
    <p:sldId id="363" r:id="rId5"/>
    <p:sldId id="364" r:id="rId6"/>
    <p:sldId id="368" r:id="rId7"/>
    <p:sldId id="334" r:id="rId8"/>
    <p:sldId id="339" r:id="rId9"/>
    <p:sldId id="351" r:id="rId10"/>
    <p:sldId id="329" r:id="rId11"/>
    <p:sldId id="353" r:id="rId12"/>
    <p:sldId id="366" r:id="rId13"/>
    <p:sldId id="324" r:id="rId14"/>
    <p:sldId id="367" r:id="rId15"/>
    <p:sldId id="369" r:id="rId16"/>
    <p:sldId id="356" r:id="rId17"/>
    <p:sldId id="328" r:id="rId18"/>
    <p:sldId id="365" r:id="rId19"/>
  </p:sldIdLst>
  <p:sldSz cx="9144000" cy="6858000" type="screen4x3"/>
  <p:notesSz cx="6805613" cy="9939338"/>
  <p:defaultTextStyle>
    <a:defPPr>
      <a:defRPr lang="en-AU"/>
    </a:defPPr>
    <a:lvl1pPr algn="l" rtl="0" fontAlgn="base">
      <a:lnSpc>
        <a:spcPct val="80000"/>
      </a:lnSpc>
      <a:spcBef>
        <a:spcPct val="20000"/>
      </a:spcBef>
      <a:spcAft>
        <a:spcPct val="0"/>
      </a:spcAft>
      <a:buChar char="•"/>
      <a:defRPr sz="1400" kern="1200">
        <a:solidFill>
          <a:srgbClr val="2F379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1400" kern="1200">
        <a:solidFill>
          <a:srgbClr val="2F379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1400" kern="1200">
        <a:solidFill>
          <a:srgbClr val="2F379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1400" kern="1200">
        <a:solidFill>
          <a:srgbClr val="2F379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1400" kern="1200">
        <a:solidFill>
          <a:srgbClr val="2F379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400" kern="1200">
        <a:solidFill>
          <a:srgbClr val="2F379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400" kern="1200">
        <a:solidFill>
          <a:srgbClr val="2F379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400" kern="1200">
        <a:solidFill>
          <a:srgbClr val="2F379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400" kern="1200">
        <a:solidFill>
          <a:srgbClr val="2F379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663">
          <p15:clr>
            <a:srgbClr val="A4A3A4"/>
          </p15:clr>
        </p15:guide>
        <p15:guide id="3" orient="horz" pos="1162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athan Spink" initials="JS" lastIdx="12" clrIdx="0"/>
  <p:cmAuthor id="1" name="James Kernaghan" initials="JK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66CC"/>
    <a:srgbClr val="F58220"/>
    <a:srgbClr val="000000"/>
    <a:srgbClr val="F96307"/>
    <a:srgbClr val="173583"/>
    <a:srgbClr val="26B8D0"/>
    <a:srgbClr val="F8A15A"/>
    <a:srgbClr val="026CB6"/>
    <a:srgbClr val="5051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4" autoAdjust="0"/>
    <p:restoredTop sz="82425" autoAdjust="0"/>
  </p:normalViewPr>
  <p:slideViewPr>
    <p:cSldViewPr>
      <p:cViewPr>
        <p:scale>
          <a:sx n="66" d="100"/>
          <a:sy n="66" d="100"/>
        </p:scale>
        <p:origin x="-3102" y="-744"/>
      </p:cViewPr>
      <p:guideLst>
        <p:guide orient="horz" pos="2160"/>
        <p:guide orient="horz" pos="663"/>
        <p:guide orient="horz" pos="116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3086" y="77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F81F47-73EC-46C8-96E2-C219D6C6A9FC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1F1CAED3-2E75-4C36-A5DF-CB188DC9103B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AU" dirty="0" smtClean="0">
              <a:solidFill>
                <a:sysClr val="windowText" lastClr="000000"/>
              </a:solidFill>
            </a:rPr>
            <a:t>Expressions of Interest</a:t>
          </a:r>
          <a:endParaRPr lang="en-AU" dirty="0">
            <a:solidFill>
              <a:sysClr val="windowText" lastClr="000000"/>
            </a:solidFill>
          </a:endParaRPr>
        </a:p>
      </dgm:t>
    </dgm:pt>
    <dgm:pt modelId="{2EACE000-A5F2-4F27-A81C-0D084484C47E}" type="parTrans" cxnId="{10D332D0-44AB-4444-B532-CB415BDC2414}">
      <dgm:prSet/>
      <dgm:spPr/>
      <dgm:t>
        <a:bodyPr/>
        <a:lstStyle/>
        <a:p>
          <a:endParaRPr lang="en-AU"/>
        </a:p>
      </dgm:t>
    </dgm:pt>
    <dgm:pt modelId="{C52BEF5B-A78A-4465-B87B-B205D91D34C4}" type="sibTrans" cxnId="{10D332D0-44AB-4444-B532-CB415BDC2414}">
      <dgm:prSet/>
      <dgm:spPr/>
      <dgm:t>
        <a:bodyPr/>
        <a:lstStyle/>
        <a:p>
          <a:endParaRPr lang="en-AU"/>
        </a:p>
      </dgm:t>
    </dgm:pt>
    <dgm:pt modelId="{6C0E4B87-AA1A-4F65-A232-00A91EC40EC9}">
      <dgm:prSet phldrT="[Text]"/>
      <dgm:spPr>
        <a:solidFill>
          <a:schemeClr val="accent1"/>
        </a:solidFill>
      </dgm:spPr>
      <dgm:t>
        <a:bodyPr/>
        <a:lstStyle/>
        <a:p>
          <a:r>
            <a:rPr lang="en-AU" dirty="0" smtClean="0"/>
            <a:t>Final Proposals</a:t>
          </a:r>
          <a:endParaRPr lang="en-AU" dirty="0"/>
        </a:p>
      </dgm:t>
    </dgm:pt>
    <dgm:pt modelId="{5B0DD542-E94E-410C-A294-D2FFF85435E9}" type="parTrans" cxnId="{1EAB492F-6B99-4BED-B50D-E9E9F14FC443}">
      <dgm:prSet/>
      <dgm:spPr/>
      <dgm:t>
        <a:bodyPr/>
        <a:lstStyle/>
        <a:p>
          <a:endParaRPr lang="en-AU"/>
        </a:p>
      </dgm:t>
    </dgm:pt>
    <dgm:pt modelId="{3EA46E62-ACE1-40E9-A83B-274F2549369A}" type="sibTrans" cxnId="{1EAB492F-6B99-4BED-B50D-E9E9F14FC443}">
      <dgm:prSet/>
      <dgm:spPr/>
      <dgm:t>
        <a:bodyPr/>
        <a:lstStyle/>
        <a:p>
          <a:endParaRPr lang="en-AU"/>
        </a:p>
      </dgm:t>
    </dgm:pt>
    <dgm:pt modelId="{CF4012C6-0D40-4644-A1A5-49E6917FFAEE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AU" dirty="0" smtClean="0">
              <a:solidFill>
                <a:sysClr val="windowText" lastClr="000000"/>
              </a:solidFill>
            </a:rPr>
            <a:t>Initial Proposals</a:t>
          </a:r>
          <a:endParaRPr lang="en-AU" dirty="0">
            <a:solidFill>
              <a:sysClr val="windowText" lastClr="000000"/>
            </a:solidFill>
          </a:endParaRPr>
        </a:p>
      </dgm:t>
    </dgm:pt>
    <dgm:pt modelId="{2D83F99F-121F-48C5-8B55-69918E1BCFAC}" type="parTrans" cxnId="{AFD06E3D-167A-4B83-B5AD-76B1F64934D2}">
      <dgm:prSet/>
      <dgm:spPr/>
      <dgm:t>
        <a:bodyPr/>
        <a:lstStyle/>
        <a:p>
          <a:endParaRPr lang="en-AU"/>
        </a:p>
      </dgm:t>
    </dgm:pt>
    <dgm:pt modelId="{876EA9E3-6C05-4CF4-911D-07164393C656}" type="sibTrans" cxnId="{AFD06E3D-167A-4B83-B5AD-76B1F64934D2}">
      <dgm:prSet/>
      <dgm:spPr/>
      <dgm:t>
        <a:bodyPr/>
        <a:lstStyle/>
        <a:p>
          <a:endParaRPr lang="en-AU"/>
        </a:p>
      </dgm:t>
    </dgm:pt>
    <dgm:pt modelId="{FC9AD138-A7A9-4B14-BC91-08982EFE7D6D}" type="pres">
      <dgm:prSet presAssocID="{E4F81F47-73EC-46C8-96E2-C219D6C6A9FC}" presName="Name0" presStyleCnt="0">
        <dgm:presLayoutVars>
          <dgm:dir/>
          <dgm:resizeHandles val="exact"/>
        </dgm:presLayoutVars>
      </dgm:prSet>
      <dgm:spPr/>
    </dgm:pt>
    <dgm:pt modelId="{D6517688-553D-4972-86D6-42B7BE9DC30A}" type="pres">
      <dgm:prSet presAssocID="{1F1CAED3-2E75-4C36-A5DF-CB188DC9103B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8985D3A-4990-4B2F-8456-24A80E8E72FE}" type="pres">
      <dgm:prSet presAssocID="{C52BEF5B-A78A-4465-B87B-B205D91D34C4}" presName="parSpace" presStyleCnt="0"/>
      <dgm:spPr/>
    </dgm:pt>
    <dgm:pt modelId="{26E2B7CF-CD21-4A5C-8056-72ACD6FC7AEE}" type="pres">
      <dgm:prSet presAssocID="{CF4012C6-0D40-4644-A1A5-49E6917FFAEE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10864EB-3C77-4335-ADAA-C039C2926292}" type="pres">
      <dgm:prSet presAssocID="{876EA9E3-6C05-4CF4-911D-07164393C656}" presName="parSpace" presStyleCnt="0"/>
      <dgm:spPr/>
    </dgm:pt>
    <dgm:pt modelId="{A98F97E8-9D4E-4550-BD3A-E9E6629D81DA}" type="pres">
      <dgm:prSet presAssocID="{6C0E4B87-AA1A-4F65-A232-00A91EC40EC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AFD06E3D-167A-4B83-B5AD-76B1F64934D2}" srcId="{E4F81F47-73EC-46C8-96E2-C219D6C6A9FC}" destId="{CF4012C6-0D40-4644-A1A5-49E6917FFAEE}" srcOrd="1" destOrd="0" parTransId="{2D83F99F-121F-48C5-8B55-69918E1BCFAC}" sibTransId="{876EA9E3-6C05-4CF4-911D-07164393C656}"/>
    <dgm:cxn modelId="{1EAB492F-6B99-4BED-B50D-E9E9F14FC443}" srcId="{E4F81F47-73EC-46C8-96E2-C219D6C6A9FC}" destId="{6C0E4B87-AA1A-4F65-A232-00A91EC40EC9}" srcOrd="2" destOrd="0" parTransId="{5B0DD542-E94E-410C-A294-D2FFF85435E9}" sibTransId="{3EA46E62-ACE1-40E9-A83B-274F2549369A}"/>
    <dgm:cxn modelId="{C78ED2AB-DC41-4D7C-841D-570C46CA374A}" type="presOf" srcId="{E4F81F47-73EC-46C8-96E2-C219D6C6A9FC}" destId="{FC9AD138-A7A9-4B14-BC91-08982EFE7D6D}" srcOrd="0" destOrd="0" presId="urn:microsoft.com/office/officeart/2005/8/layout/hChevron3"/>
    <dgm:cxn modelId="{10D332D0-44AB-4444-B532-CB415BDC2414}" srcId="{E4F81F47-73EC-46C8-96E2-C219D6C6A9FC}" destId="{1F1CAED3-2E75-4C36-A5DF-CB188DC9103B}" srcOrd="0" destOrd="0" parTransId="{2EACE000-A5F2-4F27-A81C-0D084484C47E}" sibTransId="{C52BEF5B-A78A-4465-B87B-B205D91D34C4}"/>
    <dgm:cxn modelId="{27B077F4-1FD1-43B0-B80E-88F52E192883}" type="presOf" srcId="{1F1CAED3-2E75-4C36-A5DF-CB188DC9103B}" destId="{D6517688-553D-4972-86D6-42B7BE9DC30A}" srcOrd="0" destOrd="0" presId="urn:microsoft.com/office/officeart/2005/8/layout/hChevron3"/>
    <dgm:cxn modelId="{AD6BBB08-EBA2-4B21-B308-92503AD8DF52}" type="presOf" srcId="{CF4012C6-0D40-4644-A1A5-49E6917FFAEE}" destId="{26E2B7CF-CD21-4A5C-8056-72ACD6FC7AEE}" srcOrd="0" destOrd="0" presId="urn:microsoft.com/office/officeart/2005/8/layout/hChevron3"/>
    <dgm:cxn modelId="{B7BD79F5-AF1F-4998-87BF-25FE1375C52F}" type="presOf" srcId="{6C0E4B87-AA1A-4F65-A232-00A91EC40EC9}" destId="{A98F97E8-9D4E-4550-BD3A-E9E6629D81DA}" srcOrd="0" destOrd="0" presId="urn:microsoft.com/office/officeart/2005/8/layout/hChevron3"/>
    <dgm:cxn modelId="{1985F1D0-AC56-4C84-B885-2E13529EA9A4}" type="presParOf" srcId="{FC9AD138-A7A9-4B14-BC91-08982EFE7D6D}" destId="{D6517688-553D-4972-86D6-42B7BE9DC30A}" srcOrd="0" destOrd="0" presId="urn:microsoft.com/office/officeart/2005/8/layout/hChevron3"/>
    <dgm:cxn modelId="{14BDA3CA-CCB4-4216-86D0-B378BD35B7D0}" type="presParOf" srcId="{FC9AD138-A7A9-4B14-BC91-08982EFE7D6D}" destId="{78985D3A-4990-4B2F-8456-24A80E8E72FE}" srcOrd="1" destOrd="0" presId="urn:microsoft.com/office/officeart/2005/8/layout/hChevron3"/>
    <dgm:cxn modelId="{31A9DE08-944A-4E17-8C08-B685BE30D651}" type="presParOf" srcId="{FC9AD138-A7A9-4B14-BC91-08982EFE7D6D}" destId="{26E2B7CF-CD21-4A5C-8056-72ACD6FC7AEE}" srcOrd="2" destOrd="0" presId="urn:microsoft.com/office/officeart/2005/8/layout/hChevron3"/>
    <dgm:cxn modelId="{AF9FF736-8CE0-4272-816A-876022CA7632}" type="presParOf" srcId="{FC9AD138-A7A9-4B14-BC91-08982EFE7D6D}" destId="{310864EB-3C77-4335-ADAA-C039C2926292}" srcOrd="3" destOrd="0" presId="urn:microsoft.com/office/officeart/2005/8/layout/hChevron3"/>
    <dgm:cxn modelId="{8F689A9F-FC11-4ED7-A92D-8C5AA677A7ED}" type="presParOf" srcId="{FC9AD138-A7A9-4B14-BC91-08982EFE7D6D}" destId="{A98F97E8-9D4E-4550-BD3A-E9E6629D81DA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517688-553D-4972-86D6-42B7BE9DC30A}">
      <dsp:nvSpPr>
        <dsp:cNvPr id="0" name=""/>
        <dsp:cNvSpPr/>
      </dsp:nvSpPr>
      <dsp:spPr>
        <a:xfrm>
          <a:off x="2795" y="0"/>
          <a:ext cx="2444145" cy="576064"/>
        </a:xfrm>
        <a:prstGeom prst="homePlat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800" kern="1200" dirty="0" smtClean="0">
              <a:solidFill>
                <a:sysClr val="windowText" lastClr="000000"/>
              </a:solidFill>
            </a:rPr>
            <a:t>Expressions of Interest</a:t>
          </a:r>
          <a:endParaRPr lang="en-AU" sz="1800" kern="1200" dirty="0">
            <a:solidFill>
              <a:sysClr val="windowText" lastClr="000000"/>
            </a:solidFill>
          </a:endParaRPr>
        </a:p>
      </dsp:txBody>
      <dsp:txXfrm>
        <a:off x="2795" y="0"/>
        <a:ext cx="2300129" cy="576064"/>
      </dsp:txXfrm>
    </dsp:sp>
    <dsp:sp modelId="{26E2B7CF-CD21-4A5C-8056-72ACD6FC7AEE}">
      <dsp:nvSpPr>
        <dsp:cNvPr id="0" name=""/>
        <dsp:cNvSpPr/>
      </dsp:nvSpPr>
      <dsp:spPr>
        <a:xfrm>
          <a:off x="1958111" y="0"/>
          <a:ext cx="2444145" cy="576064"/>
        </a:xfrm>
        <a:prstGeom prst="chevron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800" kern="1200" dirty="0" smtClean="0">
              <a:solidFill>
                <a:sysClr val="windowText" lastClr="000000"/>
              </a:solidFill>
            </a:rPr>
            <a:t>Initial Proposals</a:t>
          </a:r>
          <a:endParaRPr lang="en-AU" sz="1800" kern="1200" dirty="0">
            <a:solidFill>
              <a:sysClr val="windowText" lastClr="000000"/>
            </a:solidFill>
          </a:endParaRPr>
        </a:p>
      </dsp:txBody>
      <dsp:txXfrm>
        <a:off x="2246143" y="0"/>
        <a:ext cx="1868081" cy="576064"/>
      </dsp:txXfrm>
    </dsp:sp>
    <dsp:sp modelId="{A98F97E8-9D4E-4550-BD3A-E9E6629D81DA}">
      <dsp:nvSpPr>
        <dsp:cNvPr id="0" name=""/>
        <dsp:cNvSpPr/>
      </dsp:nvSpPr>
      <dsp:spPr>
        <a:xfrm>
          <a:off x="3913427" y="0"/>
          <a:ext cx="2444145" cy="576064"/>
        </a:xfrm>
        <a:prstGeom prst="chevron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800" kern="1200" dirty="0" smtClean="0"/>
            <a:t>Final Proposals</a:t>
          </a:r>
          <a:endParaRPr lang="en-AU" sz="1800" kern="1200" dirty="0"/>
        </a:p>
      </dsp:txBody>
      <dsp:txXfrm>
        <a:off x="4201459" y="0"/>
        <a:ext cx="1868081" cy="5760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dirty="0" smtClean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939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dirty="0" smtClean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562" y="4721186"/>
            <a:ext cx="5444490" cy="447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noProof="0" smtClean="0"/>
              <a:t>Click to edit Master text styles</a:t>
            </a:r>
          </a:p>
          <a:p>
            <a:pPr lvl="1"/>
            <a:r>
              <a:rPr lang="en-AU" altLang="en-US" noProof="0" smtClean="0"/>
              <a:t>Second level</a:t>
            </a:r>
          </a:p>
          <a:p>
            <a:pPr lvl="2"/>
            <a:r>
              <a:rPr lang="en-AU" altLang="en-US" noProof="0" smtClean="0"/>
              <a:t>Third level</a:t>
            </a:r>
          </a:p>
          <a:p>
            <a:pPr lvl="3"/>
            <a:r>
              <a:rPr lang="en-AU" altLang="en-US" noProof="0" smtClean="0"/>
              <a:t>Fourth level</a:t>
            </a:r>
          </a:p>
          <a:p>
            <a:pPr lvl="4"/>
            <a:r>
              <a:rPr lang="en-AU" alt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646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dirty="0" smtClean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939" y="9440646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 smtClean="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65F11F4-534A-4FC1-BAE1-F0717FEF217A}" type="slidenum">
              <a:rPr lang="en-AU" altLang="en-US"/>
              <a:pPr>
                <a:defRPr/>
              </a:pPr>
              <a:t>‹#›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845216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Arial" pitchFamily="-65" charset="0"/>
        <a:cs typeface="Arial" pitchFamily="-6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 </a:t>
            </a:r>
            <a:endParaRPr lang="en-AU" dirty="0" smtClean="0"/>
          </a:p>
          <a:p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1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2133805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16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163091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17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163091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aseline="0" dirty="0" smtClean="0"/>
              <a:t> </a:t>
            </a:r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2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163091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3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064229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4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134320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sz="1200" kern="0" dirty="0" smtClean="0">
              <a:solidFill>
                <a:srgbClr val="505150"/>
              </a:solidFill>
              <a:latin typeface="Arial"/>
              <a:cs typeface="Arial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7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574761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9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163091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10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163091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12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2523252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5F11F4-534A-4FC1-BAE1-F0717FEF217A}" type="slidenum">
              <a:rPr lang="en-AU" altLang="en-US" smtClean="0"/>
              <a:pPr>
                <a:defRPr/>
              </a:pPr>
              <a:t>13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163091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" y="-3688"/>
            <a:ext cx="9143285" cy="6857463"/>
          </a:xfrm>
          <a:prstGeom prst="rect">
            <a:avLst/>
          </a:prstGeom>
        </p:spPr>
      </p:pic>
      <p:sp>
        <p:nvSpPr>
          <p:cNvPr id="1024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144416" y="1500520"/>
            <a:ext cx="4999584" cy="1928480"/>
          </a:xfrm>
        </p:spPr>
        <p:txBody>
          <a:bodyPr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AU" sz="4000" dirty="0" smtClean="0"/>
              <a:t>Apply presentation</a:t>
            </a:r>
            <a:br>
              <a:rPr lang="en-AU" sz="4000" dirty="0" smtClean="0"/>
            </a:br>
            <a:r>
              <a:rPr lang="en-AU" sz="4000" dirty="0" smtClean="0"/>
              <a:t>title here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849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30844"/>
            <a:ext cx="8569200" cy="677876"/>
          </a:xfrm>
        </p:spPr>
        <p:txBody>
          <a:bodyPr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66700" indent="-266700">
              <a:defRPr/>
            </a:lvl1pPr>
            <a:lvl2pPr marL="719138" indent="-35560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937502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" y="14068"/>
            <a:ext cx="9143285" cy="6857463"/>
          </a:xfrm>
          <a:prstGeom prst="rect">
            <a:avLst/>
          </a:prstGeom>
        </p:spPr>
      </p:pic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C0F2D-149E-4F17-B789-A57197AAD02F}" type="slidenum">
              <a:rPr lang="en-AU" altLang="en-US"/>
              <a:pPr>
                <a:defRPr/>
              </a:pPr>
              <a:t>‹#›</a:t>
            </a:fld>
            <a:endParaRPr lang="en-AU" alt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00000" y="1700808"/>
            <a:ext cx="5036096" cy="1727924"/>
          </a:xfrm>
        </p:spPr>
        <p:txBody>
          <a:bodyPr/>
          <a:lstStyle>
            <a:lvl1pPr algn="l"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Apply section heading here</a:t>
            </a:r>
            <a:endParaRPr lang="en-US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5536" y="3573388"/>
            <a:ext cx="3384376" cy="1007740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 </a:t>
            </a:r>
            <a:r>
              <a:rPr lang="en-US" dirty="0" smtClean="0"/>
              <a:t>heading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04248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312632"/>
            <a:ext cx="4038600" cy="4105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288" y="1312632"/>
            <a:ext cx="4038600" cy="4105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DC89C6D-449B-42AB-B09E-EC15EC0402D2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520" y="230844"/>
            <a:ext cx="8569200" cy="6778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44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415B-031F-4DF6-A428-AF58450BA257}" type="slidenum">
              <a:rPr lang="en-AU" altLang="en-US"/>
              <a:pPr>
                <a:defRPr/>
              </a:pPr>
              <a:t>‹#›</a:t>
            </a:fld>
            <a:endParaRPr lang="en-AU" alt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1520" y="230844"/>
            <a:ext cx="8569200" cy="6778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98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F6FD571-401F-4F37-849A-B47E6404D433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230844"/>
            <a:ext cx="8569200" cy="6778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022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68761"/>
            <a:ext cx="5111750" cy="4824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30810"/>
            <a:ext cx="3008313" cy="386669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87D67E1-F6FD-43F0-9BA3-A2B11799301B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 bwMode="auto">
          <a:xfrm>
            <a:off x="251520" y="230844"/>
            <a:ext cx="8569200" cy="67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9pPr>
          </a:lstStyle>
          <a:p>
            <a:pPr>
              <a:lnSpc>
                <a:spcPct val="100000"/>
              </a:lnSpc>
              <a:buNone/>
            </a:pPr>
            <a:r>
              <a:rPr lang="en-AU" kern="0" dirty="0" smtClean="0"/>
              <a:t>Click to edit Master title style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823045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125538"/>
            <a:ext cx="6769100" cy="792162"/>
          </a:xfrm>
        </p:spPr>
        <p:txBody>
          <a:bodyPr/>
          <a:lstStyle>
            <a:lvl1pPr>
              <a:defRPr sz="2400">
                <a:solidFill>
                  <a:srgbClr val="50515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5288" y="2060575"/>
            <a:ext cx="8229600" cy="410527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noProof="0" smtClean="0"/>
              <a:t>Click icon to add chart</a:t>
            </a:r>
            <a:endParaRPr lang="en-A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9D13D9F-B41F-4678-9FCA-BD069CB89972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251520" y="230844"/>
            <a:ext cx="8569200" cy="67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F379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9pPr>
          </a:lstStyle>
          <a:p>
            <a:pPr>
              <a:lnSpc>
                <a:spcPct val="100000"/>
              </a:lnSpc>
              <a:buNone/>
            </a:pPr>
            <a:r>
              <a:rPr lang="en-AU" kern="0" dirty="0" smtClean="0"/>
              <a:t>Click to edit Master title style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635423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" y="0"/>
            <a:ext cx="9143285" cy="6857463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1324" y="246506"/>
            <a:ext cx="8569200" cy="662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AU" altLang="en-US" dirty="0" smtClean="0"/>
              <a:t>Agenda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0768"/>
            <a:ext cx="8229600" cy="482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AU" altLang="en-US" dirty="0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9512" y="6453188"/>
            <a:ext cx="46831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 smtClean="0">
                <a:solidFill>
                  <a:schemeClr val="bg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E4766B1-C61C-4EFC-AAE2-3D9F5CFDD1E9}" type="slidenum">
              <a:rPr lang="en-AU" altLang="en-US" smtClean="0"/>
              <a:pPr>
                <a:defRPr/>
              </a:pPr>
              <a:t>‹#›</a:t>
            </a:fld>
            <a:endParaRPr lang="en-AU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5" r:id="rId7"/>
    <p:sldLayoutId id="214748369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F379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F379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F379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F379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F379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F379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F379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F379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174625" indent="-174625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505150"/>
          </a:solidFill>
          <a:latin typeface="+mn-lt"/>
          <a:ea typeface="+mn-ea"/>
          <a:cs typeface="+mn-cs"/>
        </a:defRPr>
      </a:lvl1pPr>
      <a:lvl2pPr marL="623888" indent="-2603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505150"/>
          </a:solidFill>
          <a:latin typeface="+mn-lt"/>
          <a:ea typeface="+mn-ea"/>
          <a:cs typeface="+mn-cs"/>
        </a:defRPr>
      </a:lvl2pPr>
      <a:lvl3pPr marL="1150938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505150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50515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505150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2F379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2F379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2F379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2F379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0.jp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://www.ecoz.com.au/home.html" TargetMode="Externa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10" Type="http://schemas.openxmlformats.org/officeDocument/2006/relationships/image" Target="../media/image16.jpg"/><Relationship Id="rId4" Type="http://schemas.openxmlformats.org/officeDocument/2006/relationships/tags" Target="../tags/tag12.xml"/><Relationship Id="rId9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NEGI.enquiry@jemena.com.a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5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9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0" y="1340768"/>
            <a:ext cx="5292080" cy="223224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AU" altLang="en-US" sz="3200" b="1" dirty="0" smtClean="0">
                <a:solidFill>
                  <a:srgbClr val="003399"/>
                </a:solidFill>
              </a:rPr>
              <a:t>North </a:t>
            </a:r>
            <a:r>
              <a:rPr lang="en-AU" altLang="en-US" sz="3200" b="1" dirty="0">
                <a:solidFill>
                  <a:srgbClr val="003399"/>
                </a:solidFill>
              </a:rPr>
              <a:t>East Gas Interconnector Project </a:t>
            </a:r>
            <a:r>
              <a:rPr lang="en-AU" altLang="en-US" sz="3200" b="1" dirty="0" smtClean="0">
                <a:solidFill>
                  <a:srgbClr val="003399"/>
                </a:solidFill>
              </a:rPr>
              <a:t/>
            </a:r>
            <a:br>
              <a:rPr lang="en-AU" altLang="en-US" sz="3200" b="1" dirty="0" smtClean="0">
                <a:solidFill>
                  <a:srgbClr val="003399"/>
                </a:solidFill>
              </a:rPr>
            </a:br>
            <a:r>
              <a:rPr lang="en-AU" altLang="en-US" sz="900" b="1" dirty="0" smtClean="0">
                <a:solidFill>
                  <a:srgbClr val="003399"/>
                </a:solidFill>
              </a:rPr>
              <a:t/>
            </a:r>
            <a:br>
              <a:rPr lang="en-AU" altLang="en-US" sz="900" b="1" dirty="0" smtClean="0">
                <a:solidFill>
                  <a:srgbClr val="003399"/>
                </a:solidFill>
              </a:rPr>
            </a:br>
            <a:r>
              <a:rPr lang="en-AU" altLang="en-US" sz="200" b="1" dirty="0" smtClean="0">
                <a:solidFill>
                  <a:srgbClr val="003399"/>
                </a:solidFill>
              </a:rPr>
              <a:t/>
            </a:r>
            <a:br>
              <a:rPr lang="en-AU" altLang="en-US" sz="200" b="1" dirty="0" smtClean="0">
                <a:solidFill>
                  <a:srgbClr val="003399"/>
                </a:solidFill>
              </a:rPr>
            </a:br>
            <a:r>
              <a:rPr lang="en-AU" altLang="en-US" sz="2400" b="1" dirty="0">
                <a:solidFill>
                  <a:srgbClr val="003399"/>
                </a:solidFill>
              </a:rPr>
              <a:t>Community and Business </a:t>
            </a:r>
            <a:r>
              <a:rPr lang="en-AU" altLang="en-US" sz="2400" b="1" dirty="0" smtClean="0">
                <a:solidFill>
                  <a:srgbClr val="003399"/>
                </a:solidFill>
              </a:rPr>
              <a:t/>
            </a:r>
            <a:br>
              <a:rPr lang="en-AU" altLang="en-US" sz="2400" b="1" dirty="0" smtClean="0">
                <a:solidFill>
                  <a:srgbClr val="003399"/>
                </a:solidFill>
              </a:rPr>
            </a:br>
            <a:r>
              <a:rPr lang="en-AU" altLang="en-US" sz="2400" b="1" dirty="0" smtClean="0">
                <a:solidFill>
                  <a:srgbClr val="003399"/>
                </a:solidFill>
              </a:rPr>
              <a:t>Roadshow</a:t>
            </a:r>
            <a:r>
              <a:rPr lang="en-AU" altLang="en-US" sz="2000" b="1" dirty="0">
                <a:solidFill>
                  <a:srgbClr val="003399"/>
                </a:solidFill>
              </a:rPr>
              <a:t/>
            </a:r>
            <a:br>
              <a:rPr lang="en-AU" altLang="en-US" sz="2000" b="1" dirty="0">
                <a:solidFill>
                  <a:srgbClr val="003399"/>
                </a:solidFill>
              </a:rPr>
            </a:br>
            <a:r>
              <a:rPr lang="en-AU" altLang="en-US" sz="700" dirty="0" smtClean="0">
                <a:solidFill>
                  <a:srgbClr val="003399"/>
                </a:solidFill>
              </a:rPr>
              <a:t/>
            </a:r>
            <a:br>
              <a:rPr lang="en-AU" altLang="en-US" sz="700" dirty="0" smtClean="0">
                <a:solidFill>
                  <a:srgbClr val="003399"/>
                </a:solidFill>
              </a:rPr>
            </a:br>
            <a:r>
              <a:rPr lang="en-AU" altLang="en-US" sz="2000" dirty="0" smtClean="0">
                <a:solidFill>
                  <a:srgbClr val="003399"/>
                </a:solidFill>
              </a:rPr>
              <a:t>July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Jemena’s Project Team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10</a:t>
            </a:fld>
            <a:endParaRPr lang="en-AU" alt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5976664" cy="4896544"/>
          </a:xfrm>
        </p:spPr>
        <p:txBody>
          <a:bodyPr/>
          <a:lstStyle/>
          <a:p>
            <a:pPr marL="514350" lvl="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1800" b="1" dirty="0" smtClean="0">
                <a:solidFill>
                  <a:srgbClr val="F96307"/>
                </a:solidFill>
              </a:rPr>
              <a:t>Jemena’s</a:t>
            </a:r>
            <a:r>
              <a:rPr lang="en-AU" sz="1800" b="1" dirty="0" smtClean="0">
                <a:solidFill>
                  <a:schemeClr val="accent5">
                    <a:lumMod val="50000"/>
                  </a:schemeClr>
                </a:solidFill>
              </a:rPr>
              <a:t> Project Experience </a:t>
            </a:r>
            <a:r>
              <a:rPr lang="en-AU" sz="1800" dirty="0" smtClean="0"/>
              <a:t>with a proven track record of delivering projects under budget &amp; on schedule</a:t>
            </a:r>
          </a:p>
          <a:p>
            <a:pPr marL="514350" lvl="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1800" b="1" dirty="0" smtClean="0">
                <a:solidFill>
                  <a:srgbClr val="F96307"/>
                </a:solidFill>
              </a:rPr>
              <a:t>Jemena’s</a:t>
            </a:r>
            <a:r>
              <a:rPr lang="en-AU" sz="1800" b="1" dirty="0" smtClean="0">
                <a:solidFill>
                  <a:schemeClr val="accent5">
                    <a:lumMod val="50000"/>
                  </a:schemeClr>
                </a:solidFill>
              </a:rPr>
              <a:t> O&amp;M practices </a:t>
            </a:r>
            <a:r>
              <a:rPr lang="en-AU" sz="1800" dirty="0" smtClean="0"/>
              <a:t>have driven high service availability and reliability</a:t>
            </a:r>
          </a:p>
          <a:p>
            <a:pPr marL="514350" lvl="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1800" b="1" dirty="0" smtClean="0">
                <a:solidFill>
                  <a:srgbClr val="F96307"/>
                </a:solidFill>
              </a:rPr>
              <a:t>McConnell Dowell </a:t>
            </a:r>
            <a:r>
              <a:rPr lang="en-AU" sz="1800" b="1" dirty="0">
                <a:solidFill>
                  <a:schemeClr val="accent5">
                    <a:lumMod val="50000"/>
                  </a:schemeClr>
                </a:solidFill>
              </a:rPr>
              <a:t>Constructor</a:t>
            </a:r>
            <a:r>
              <a:rPr lang="en-AU" sz="1800" b="1" dirty="0" smtClean="0">
                <a:solidFill>
                  <a:srgbClr val="F96307"/>
                </a:solidFill>
              </a:rPr>
              <a:t> </a:t>
            </a:r>
            <a:r>
              <a:rPr lang="en-AU" sz="1800" dirty="0"/>
              <a:t>– the </a:t>
            </a:r>
            <a:r>
              <a:rPr lang="en-AU" sz="1800" dirty="0" smtClean="0"/>
              <a:t>most experienced for the job</a:t>
            </a:r>
          </a:p>
          <a:p>
            <a:pPr marL="514350" lvl="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1800" b="1" dirty="0" err="1" smtClean="0">
                <a:solidFill>
                  <a:srgbClr val="F96307"/>
                </a:solidFill>
              </a:rPr>
              <a:t>EcOz</a:t>
            </a:r>
            <a:r>
              <a:rPr lang="en-AU" sz="1800" b="1" dirty="0" smtClean="0">
                <a:solidFill>
                  <a:srgbClr val="F96307"/>
                </a:solidFill>
              </a:rPr>
              <a:t> </a:t>
            </a:r>
            <a:r>
              <a:rPr lang="en-AU" sz="1800" b="1" dirty="0">
                <a:solidFill>
                  <a:schemeClr val="accent5">
                    <a:lumMod val="50000"/>
                  </a:schemeClr>
                </a:solidFill>
              </a:rPr>
              <a:t>Environmental</a:t>
            </a:r>
            <a:r>
              <a:rPr lang="en-AU" sz="1800" dirty="0" smtClean="0"/>
              <a:t> – Territory based experience</a:t>
            </a:r>
          </a:p>
          <a:p>
            <a:pPr marL="514350" lvl="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1800" b="1" dirty="0" smtClean="0">
                <a:solidFill>
                  <a:srgbClr val="F96307"/>
                </a:solidFill>
              </a:rPr>
              <a:t>Circle Advisory </a:t>
            </a:r>
            <a:r>
              <a:rPr lang="en-AU" sz="1800" dirty="0" smtClean="0"/>
              <a:t>– </a:t>
            </a:r>
            <a:r>
              <a:rPr lang="en-AU" sz="1800" b="1" dirty="0">
                <a:solidFill>
                  <a:schemeClr val="accent5">
                    <a:lumMod val="50000"/>
                  </a:schemeClr>
                </a:solidFill>
              </a:rPr>
              <a:t>Industry participation and indigenous engagement </a:t>
            </a:r>
            <a:r>
              <a:rPr lang="en-AU" sz="1800" dirty="0" smtClean="0"/>
              <a:t>with significant, long term northern Australian experience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1800" b="1" dirty="0" smtClean="0">
                <a:solidFill>
                  <a:srgbClr val="F96307"/>
                </a:solidFill>
              </a:rPr>
              <a:t>Maloney </a:t>
            </a:r>
            <a:r>
              <a:rPr lang="en-AU" sz="1800" b="1" dirty="0">
                <a:solidFill>
                  <a:srgbClr val="F96307"/>
                </a:solidFill>
              </a:rPr>
              <a:t>Field Services </a:t>
            </a:r>
            <a:r>
              <a:rPr lang="en-AU" sz="1800" b="1" dirty="0">
                <a:solidFill>
                  <a:schemeClr val="accent5">
                    <a:lumMod val="50000"/>
                  </a:schemeClr>
                </a:solidFill>
              </a:rPr>
              <a:t>L</a:t>
            </a:r>
            <a:r>
              <a:rPr lang="en-AU" sz="1800" b="1" dirty="0" smtClean="0">
                <a:solidFill>
                  <a:schemeClr val="accent5">
                    <a:lumMod val="50000"/>
                  </a:schemeClr>
                </a:solidFill>
              </a:rPr>
              <a:t>and </a:t>
            </a:r>
            <a:r>
              <a:rPr lang="en-AU" sz="1800" b="1" dirty="0">
                <a:solidFill>
                  <a:schemeClr val="accent5">
                    <a:lumMod val="50000"/>
                  </a:schemeClr>
                </a:solidFill>
              </a:rPr>
              <a:t>access &amp; valuation </a:t>
            </a:r>
            <a:r>
              <a:rPr lang="en-AU" sz="1800" dirty="0"/>
              <a:t/>
            </a:r>
            <a:br>
              <a:rPr lang="en-AU" sz="1800" dirty="0"/>
            </a:br>
            <a:r>
              <a:rPr lang="en-AU" sz="1800" dirty="0"/>
              <a:t>– </a:t>
            </a:r>
            <a:r>
              <a:rPr lang="en-AU" sz="1800" dirty="0" smtClean="0"/>
              <a:t>a </a:t>
            </a:r>
            <a:r>
              <a:rPr lang="en-AU" sz="1800" dirty="0"/>
              <a:t>strong market reputation </a:t>
            </a:r>
            <a:r>
              <a:rPr lang="en-AU" sz="1800" dirty="0" smtClean="0"/>
              <a:t>with over 40 </a:t>
            </a:r>
            <a:r>
              <a:rPr lang="en-AU" sz="1800" dirty="0"/>
              <a:t>years </a:t>
            </a:r>
            <a:r>
              <a:rPr lang="en-AU" sz="1800" dirty="0" smtClean="0"/>
              <a:t>experience</a:t>
            </a:r>
            <a:endParaRPr lang="en-AU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536" y="1532942"/>
            <a:ext cx="1465896" cy="1031961"/>
          </a:xfrm>
          <a:prstGeom prst="rect">
            <a:avLst/>
          </a:prstGeom>
        </p:spPr>
      </p:pic>
      <p:pic>
        <p:nvPicPr>
          <p:cNvPr id="2050" name="Picture 2" descr="http://www.mcconnelldowell.com/images/new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172" y="2780928"/>
            <a:ext cx="1295199" cy="54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cOz">
            <a:hlinkClick r:id="rId5" tooltip="EcOz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239" y="3400994"/>
            <a:ext cx="687064" cy="118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www.maloney.com.au/images/logo-maloney-home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063" y="5217827"/>
            <a:ext cx="2293417" cy="58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601" y="4555053"/>
            <a:ext cx="1966863" cy="53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91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Jemena’s Route Selection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11</a:t>
            </a:fld>
            <a:endParaRPr lang="en-AU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353479"/>
            <a:ext cx="8438836" cy="3939490"/>
          </a:xfrm>
          <a:prstGeom prst="rect">
            <a:avLst/>
          </a:prstGeom>
          <a:ln w="31750">
            <a:solidFill>
              <a:schemeClr val="tx1"/>
            </a:solidFill>
          </a:ln>
          <a:effectLst>
            <a:outerShdw blurRad="50800" dist="50800" dir="3000000" algn="ctr" rotWithShape="0">
              <a:schemeClr val="bg1">
                <a:lumMod val="5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853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Project Timeline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12</a:t>
            </a:fld>
            <a:endParaRPr lang="en-AU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819663"/>
              </p:ext>
            </p:extLst>
          </p:nvPr>
        </p:nvGraphicFramePr>
        <p:xfrm>
          <a:off x="259085" y="1196751"/>
          <a:ext cx="8625830" cy="4645249"/>
        </p:xfrm>
        <a:graphic>
          <a:graphicData uri="http://schemas.openxmlformats.org/drawingml/2006/table">
            <a:tbl>
              <a:tblPr/>
              <a:tblGrid>
                <a:gridCol w="1992656"/>
                <a:gridCol w="421460"/>
                <a:gridCol w="421460"/>
                <a:gridCol w="421460"/>
                <a:gridCol w="421460"/>
                <a:gridCol w="421460"/>
                <a:gridCol w="421460"/>
                <a:gridCol w="421460"/>
                <a:gridCol w="421460"/>
                <a:gridCol w="421460"/>
                <a:gridCol w="421460"/>
                <a:gridCol w="421460"/>
                <a:gridCol w="669378"/>
                <a:gridCol w="421460"/>
                <a:gridCol w="421460"/>
                <a:gridCol w="484816"/>
              </a:tblGrid>
              <a:tr h="233483">
                <a:tc>
                  <a:txBody>
                    <a:bodyPr/>
                    <a:lstStyle/>
                    <a:p>
                      <a:pPr algn="ctr" fontAlgn="b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572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2015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2016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2017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2018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2019+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948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  <a:r>
                        <a:rPr lang="en-A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Project Delivery Phases</a:t>
                      </a:r>
                    </a:p>
                  </a:txBody>
                  <a:tcPr marL="8572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Q3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Q4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Q1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Q2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Q3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Q4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Q1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Q2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Q3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Q4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Q1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Q2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Q3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Q4</a:t>
                      </a: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2019+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572" marR="8572" marT="85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377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NT </a:t>
                      </a:r>
                      <a:r>
                        <a:rPr lang="en-A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Govt </a:t>
                      </a:r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Tender Process</a:t>
                      </a: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8572" marR="8572" marT="85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rowSpan="11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NT Govt Project Award</a:t>
                      </a:r>
                    </a:p>
                  </a:txBody>
                  <a:tcPr marL="8572" marR="8572" marT="8572" marB="0" vert="vert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 gridSpan="13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8572" marR="8572" marT="85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15924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Consultation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572" marR="8572" marT="85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 &amp; Business</a:t>
                      </a:r>
                      <a:endParaRPr lang="en-AU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en-AU" sz="1600" b="0" dirty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15924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Approvals</a:t>
                      </a: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8572" marR="8572" marT="85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Approvals</a:t>
                      </a: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gridSpan="9">
                  <a:txBody>
                    <a:bodyPr/>
                    <a:lstStyle/>
                    <a:p>
                      <a:endParaRPr lang="en-AU" sz="1600" b="0" dirty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71320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Design </a:t>
                      </a: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8572" marR="8572" marT="85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Design</a:t>
                      </a: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9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67189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Long Lead Procurement</a:t>
                      </a: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8572" marR="8572" marT="85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Long Lead Procurement</a:t>
                      </a: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endParaRPr lang="en-AU" sz="1600" b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Short Lead Procurement</a:t>
                      </a: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8572" marR="8572" marT="85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en-AU" sz="1600" b="0" dirty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Short Lead Procurement</a:t>
                      </a: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endParaRPr lang="en-AU" sz="1600" b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Offsite Fabrication</a:t>
                      </a: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Offsite Fabrication</a:t>
                      </a: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en-AU" sz="1600" b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Pipeline Construction</a:t>
                      </a: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endParaRPr lang="en-AU" sz="1600" b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Construction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endParaRPr lang="en-AU" sz="1600" b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Compressor Construction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AU" sz="1600" b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Construction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AU" sz="1600" b="0">
                        <a:latin typeface="+mj-lt"/>
                      </a:endParaRPr>
                    </a:p>
                  </a:txBody>
                  <a:tcPr marL="8572" marR="8572" marT="85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45133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Commissioning</a:t>
                      </a: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endParaRPr lang="en-AU" sz="1600" b="0" dirty="0">
                        <a:latin typeface="+mj-lt"/>
                      </a:endParaRP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Commissioning</a:t>
                      </a: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en-AU" sz="1600" b="0">
                        <a:latin typeface="+mj-lt"/>
                      </a:endParaRPr>
                    </a:p>
                  </a:txBody>
                  <a:tcPr marL="8572" marR="8572" marT="85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83791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Operations </a:t>
                      </a:r>
                      <a:r>
                        <a:rPr lang="en-A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&amp; </a:t>
                      </a:r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Maintenance</a:t>
                      </a:r>
                    </a:p>
                  </a:txBody>
                  <a:tcPr marL="72000" marR="8572" marT="85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en-A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Operations &amp; Maintenance</a:t>
                      </a:r>
                    </a:p>
                  </a:txBody>
                  <a:tcPr marL="8572" marR="8572" marT="85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4759452" y="2294482"/>
            <a:ext cx="2107280" cy="320400"/>
            <a:chOff x="4759452" y="2294482"/>
            <a:chExt cx="2107280" cy="320400"/>
          </a:xfrm>
        </p:grpSpPr>
        <p:sp>
          <p:nvSpPr>
            <p:cNvPr id="8" name="Rectangle 7"/>
            <p:cNvSpPr/>
            <p:nvPr/>
          </p:nvSpPr>
          <p:spPr bwMode="auto">
            <a:xfrm>
              <a:off x="4778500" y="2294482"/>
              <a:ext cx="2088232" cy="320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20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  <a:ea typeface="Arial" pitchFamily="-65" charset="0"/>
                  <a:cs typeface="Arial" pitchFamily="-65" charset="0"/>
                </a:rPr>
                <a:t>Consultation</a:t>
              </a: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4759452" y="2302432"/>
              <a:ext cx="45719" cy="3114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-65" charset="0"/>
                <a:ea typeface="Arial" pitchFamily="-65" charset="0"/>
                <a:cs typeface="Arial" pitchFamily="-65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414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Local Content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95288" y="1340768"/>
            <a:ext cx="6696992" cy="482508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b="1" dirty="0" smtClean="0">
                <a:solidFill>
                  <a:schemeClr val="accent1"/>
                </a:solidFill>
              </a:rPr>
              <a:t>Project analysis vs NT / western Qld capacity study and gap analysis – </a:t>
            </a:r>
            <a:r>
              <a:rPr lang="en-AU" dirty="0" smtClean="0"/>
              <a:t>what does the project need vs what exists and how can the gap be filled?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b="1" dirty="0" smtClean="0">
                <a:solidFill>
                  <a:schemeClr val="accent1"/>
                </a:solidFill>
              </a:rPr>
              <a:t>Goods, services and labour – </a:t>
            </a:r>
            <a:r>
              <a:rPr lang="en-AU" dirty="0" smtClean="0"/>
              <a:t>pursue local </a:t>
            </a:r>
            <a:r>
              <a:rPr lang="en-AU" dirty="0" smtClean="0">
                <a:solidFill>
                  <a:schemeClr val="tx1"/>
                </a:solidFill>
              </a:rPr>
              <a:t>content </a:t>
            </a:r>
            <a:r>
              <a:rPr lang="en-AU" dirty="0" smtClean="0"/>
              <a:t>through internal policy and contractual requirements cascaded to contractors.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b="1" dirty="0" smtClean="0">
                <a:solidFill>
                  <a:schemeClr val="accent1"/>
                </a:solidFill>
              </a:rPr>
              <a:t>Industry Capability Network – </a:t>
            </a:r>
            <a:r>
              <a:rPr lang="en-AU" dirty="0" smtClean="0"/>
              <a:t>ICN Gateway page </a:t>
            </a:r>
            <a:r>
              <a:rPr lang="en-AU" dirty="0" smtClean="0">
                <a:solidFill>
                  <a:srgbClr val="FF0000"/>
                </a:solidFill>
              </a:rPr>
              <a:t>will be established (post award) </a:t>
            </a:r>
            <a:r>
              <a:rPr lang="en-AU" dirty="0" smtClean="0"/>
              <a:t>and all packages and winning bidders will be posted.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b="1" dirty="0" smtClean="0">
                <a:solidFill>
                  <a:schemeClr val="accent1"/>
                </a:solidFill>
              </a:rPr>
              <a:t>Industry participation plan –</a:t>
            </a:r>
            <a:r>
              <a:rPr lang="en-AU" dirty="0" smtClean="0"/>
              <a:t> we will go beyond historical norms in local opportunity facilitation and give preference to local </a:t>
            </a:r>
            <a:r>
              <a:rPr lang="en-AU" dirty="0" smtClean="0">
                <a:solidFill>
                  <a:schemeClr val="tx1"/>
                </a:solidFill>
              </a:rPr>
              <a:t>content </a:t>
            </a:r>
            <a:r>
              <a:rPr lang="en-AU" dirty="0" smtClean="0"/>
              <a:t>from the regions, then from the NT and western Queensland.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3A22D-90CC-4848-B3FA-D8CAB510F066}" type="slidenum">
              <a:rPr lang="en-AU" altLang="en-US" smtClean="0"/>
              <a:pPr/>
              <a:t>13</a:t>
            </a:fld>
            <a:endParaRPr lang="en-AU" alt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6982148" y="1372072"/>
            <a:ext cx="1920694" cy="1858245"/>
            <a:chOff x="2611208" y="1980426"/>
            <a:chExt cx="4982570" cy="4820566"/>
          </a:xfrm>
        </p:grpSpPr>
        <p:sp>
          <p:nvSpPr>
            <p:cNvPr id="12" name="Freeform 14"/>
            <p:cNvSpPr>
              <a:spLocks/>
            </p:cNvSpPr>
            <p:nvPr>
              <p:custDataLst>
                <p:tags r:id="rId1"/>
              </p:custDataLst>
            </p:nvPr>
          </p:nvSpPr>
          <p:spPr bwMode="gray">
            <a:xfrm>
              <a:off x="6030991" y="4612126"/>
              <a:ext cx="1562787" cy="1325339"/>
            </a:xfrm>
            <a:custGeom>
              <a:avLst/>
              <a:gdLst>
                <a:gd name="T0" fmla="*/ 0 w 817"/>
                <a:gd name="T1" fmla="*/ 1 h 713"/>
                <a:gd name="T2" fmla="*/ 1 w 817"/>
                <a:gd name="T3" fmla="*/ 0 h 713"/>
                <a:gd name="T4" fmla="*/ 1 w 817"/>
                <a:gd name="T5" fmla="*/ 1 h 713"/>
                <a:gd name="T6" fmla="*/ 1 w 817"/>
                <a:gd name="T7" fmla="*/ 1 h 713"/>
                <a:gd name="T8" fmla="*/ 1 w 817"/>
                <a:gd name="T9" fmla="*/ 1 h 713"/>
                <a:gd name="T10" fmla="*/ 1 w 817"/>
                <a:gd name="T11" fmla="*/ 1 h 713"/>
                <a:gd name="T12" fmla="*/ 1 w 817"/>
                <a:gd name="T13" fmla="*/ 1 h 713"/>
                <a:gd name="T14" fmla="*/ 1 w 817"/>
                <a:gd name="T15" fmla="*/ 1 h 713"/>
                <a:gd name="T16" fmla="*/ 1 w 817"/>
                <a:gd name="T17" fmla="*/ 1 h 713"/>
                <a:gd name="T18" fmla="*/ 1 w 817"/>
                <a:gd name="T19" fmla="*/ 1 h 713"/>
                <a:gd name="T20" fmla="*/ 1 w 817"/>
                <a:gd name="T21" fmla="*/ 1 h 713"/>
                <a:gd name="T22" fmla="*/ 1 w 817"/>
                <a:gd name="T23" fmla="*/ 1 h 713"/>
                <a:gd name="T24" fmla="*/ 1 w 817"/>
                <a:gd name="T25" fmla="*/ 1 h 713"/>
                <a:gd name="T26" fmla="*/ 1 w 817"/>
                <a:gd name="T27" fmla="*/ 1 h 713"/>
                <a:gd name="T28" fmla="*/ 1 w 817"/>
                <a:gd name="T29" fmla="*/ 1 h 713"/>
                <a:gd name="T30" fmla="*/ 1 w 817"/>
                <a:gd name="T31" fmla="*/ 1 h 713"/>
                <a:gd name="T32" fmla="*/ 1 w 817"/>
                <a:gd name="T33" fmla="*/ 1 h 713"/>
                <a:gd name="T34" fmla="*/ 1 w 817"/>
                <a:gd name="T35" fmla="*/ 1 h 713"/>
                <a:gd name="T36" fmla="*/ 1 w 817"/>
                <a:gd name="T37" fmla="*/ 1 h 713"/>
                <a:gd name="T38" fmla="*/ 1 w 817"/>
                <a:gd name="T39" fmla="*/ 1 h 713"/>
                <a:gd name="T40" fmla="*/ 1 w 817"/>
                <a:gd name="T41" fmla="*/ 1 h 713"/>
                <a:gd name="T42" fmla="*/ 1 w 817"/>
                <a:gd name="T43" fmla="*/ 1 h 713"/>
                <a:gd name="T44" fmla="*/ 1 w 817"/>
                <a:gd name="T45" fmla="*/ 1 h 713"/>
                <a:gd name="T46" fmla="*/ 1 w 817"/>
                <a:gd name="T47" fmla="*/ 1 h 713"/>
                <a:gd name="T48" fmla="*/ 1 w 817"/>
                <a:gd name="T49" fmla="*/ 1 h 713"/>
                <a:gd name="T50" fmla="*/ 1 w 817"/>
                <a:gd name="T51" fmla="*/ 1 h 713"/>
                <a:gd name="T52" fmla="*/ 1 w 817"/>
                <a:gd name="T53" fmla="*/ 1 h 713"/>
                <a:gd name="T54" fmla="*/ 1 w 817"/>
                <a:gd name="T55" fmla="*/ 1 h 713"/>
                <a:gd name="T56" fmla="*/ 1 w 817"/>
                <a:gd name="T57" fmla="*/ 1 h 713"/>
                <a:gd name="T58" fmla="*/ 1 w 817"/>
                <a:gd name="T59" fmla="*/ 1 h 713"/>
                <a:gd name="T60" fmla="*/ 1 w 817"/>
                <a:gd name="T61" fmla="*/ 1 h 713"/>
                <a:gd name="T62" fmla="*/ 1 w 817"/>
                <a:gd name="T63" fmla="*/ 1 h 713"/>
                <a:gd name="T64" fmla="*/ 1 w 817"/>
                <a:gd name="T65" fmla="*/ 1 h 713"/>
                <a:gd name="T66" fmla="*/ 1 w 817"/>
                <a:gd name="T67" fmla="*/ 1 h 713"/>
                <a:gd name="T68" fmla="*/ 1 w 817"/>
                <a:gd name="T69" fmla="*/ 1 h 713"/>
                <a:gd name="T70" fmla="*/ 1 w 817"/>
                <a:gd name="T71" fmla="*/ 1 h 713"/>
                <a:gd name="T72" fmla="*/ 1 w 817"/>
                <a:gd name="T73" fmla="*/ 1 h 713"/>
                <a:gd name="T74" fmla="*/ 1 w 817"/>
                <a:gd name="T75" fmla="*/ 1 h 713"/>
                <a:gd name="T76" fmla="*/ 1 w 817"/>
                <a:gd name="T77" fmla="*/ 1 h 713"/>
                <a:gd name="T78" fmla="*/ 1 w 817"/>
                <a:gd name="T79" fmla="*/ 1 h 713"/>
                <a:gd name="T80" fmla="*/ 1 w 817"/>
                <a:gd name="T81" fmla="*/ 1 h 713"/>
                <a:gd name="T82" fmla="*/ 1 w 817"/>
                <a:gd name="T83" fmla="*/ 1 h 713"/>
                <a:gd name="T84" fmla="*/ 1 w 817"/>
                <a:gd name="T85" fmla="*/ 1 h 713"/>
                <a:gd name="T86" fmla="*/ 1 w 817"/>
                <a:gd name="T87" fmla="*/ 1 h 713"/>
                <a:gd name="T88" fmla="*/ 0 w 817"/>
                <a:gd name="T89" fmla="*/ 1 h 71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17"/>
                <a:gd name="T136" fmla="*/ 0 h 713"/>
                <a:gd name="T137" fmla="*/ 817 w 817"/>
                <a:gd name="T138" fmla="*/ 713 h 71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17" h="713">
                  <a:moveTo>
                    <a:pt x="0" y="392"/>
                  </a:moveTo>
                  <a:lnTo>
                    <a:pt x="16" y="0"/>
                  </a:lnTo>
                  <a:lnTo>
                    <a:pt x="448" y="32"/>
                  </a:lnTo>
                  <a:lnTo>
                    <a:pt x="520" y="48"/>
                  </a:lnTo>
                  <a:lnTo>
                    <a:pt x="544" y="24"/>
                  </a:lnTo>
                  <a:lnTo>
                    <a:pt x="568" y="24"/>
                  </a:lnTo>
                  <a:lnTo>
                    <a:pt x="584" y="16"/>
                  </a:lnTo>
                  <a:lnTo>
                    <a:pt x="624" y="32"/>
                  </a:lnTo>
                  <a:lnTo>
                    <a:pt x="640" y="32"/>
                  </a:lnTo>
                  <a:lnTo>
                    <a:pt x="664" y="64"/>
                  </a:lnTo>
                  <a:lnTo>
                    <a:pt x="680" y="64"/>
                  </a:lnTo>
                  <a:lnTo>
                    <a:pt x="704" y="56"/>
                  </a:lnTo>
                  <a:lnTo>
                    <a:pt x="720" y="56"/>
                  </a:lnTo>
                  <a:lnTo>
                    <a:pt x="728" y="24"/>
                  </a:lnTo>
                  <a:lnTo>
                    <a:pt x="752" y="16"/>
                  </a:lnTo>
                  <a:lnTo>
                    <a:pt x="816" y="16"/>
                  </a:lnTo>
                  <a:lnTo>
                    <a:pt x="816" y="56"/>
                  </a:lnTo>
                  <a:lnTo>
                    <a:pt x="808" y="96"/>
                  </a:lnTo>
                  <a:lnTo>
                    <a:pt x="760" y="216"/>
                  </a:lnTo>
                  <a:lnTo>
                    <a:pt x="760" y="248"/>
                  </a:lnTo>
                  <a:lnTo>
                    <a:pt x="728" y="312"/>
                  </a:lnTo>
                  <a:lnTo>
                    <a:pt x="704" y="336"/>
                  </a:lnTo>
                  <a:lnTo>
                    <a:pt x="696" y="360"/>
                  </a:lnTo>
                  <a:lnTo>
                    <a:pt x="632" y="416"/>
                  </a:lnTo>
                  <a:lnTo>
                    <a:pt x="600" y="472"/>
                  </a:lnTo>
                  <a:lnTo>
                    <a:pt x="568" y="536"/>
                  </a:lnTo>
                  <a:lnTo>
                    <a:pt x="544" y="576"/>
                  </a:lnTo>
                  <a:lnTo>
                    <a:pt x="520" y="672"/>
                  </a:lnTo>
                  <a:lnTo>
                    <a:pt x="512" y="712"/>
                  </a:lnTo>
                  <a:lnTo>
                    <a:pt x="416" y="640"/>
                  </a:lnTo>
                  <a:lnTo>
                    <a:pt x="408" y="608"/>
                  </a:lnTo>
                  <a:lnTo>
                    <a:pt x="392" y="584"/>
                  </a:lnTo>
                  <a:lnTo>
                    <a:pt x="296" y="568"/>
                  </a:lnTo>
                  <a:lnTo>
                    <a:pt x="272" y="560"/>
                  </a:lnTo>
                  <a:lnTo>
                    <a:pt x="240" y="552"/>
                  </a:lnTo>
                  <a:lnTo>
                    <a:pt x="224" y="560"/>
                  </a:lnTo>
                  <a:lnTo>
                    <a:pt x="200" y="560"/>
                  </a:lnTo>
                  <a:lnTo>
                    <a:pt x="184" y="520"/>
                  </a:lnTo>
                  <a:lnTo>
                    <a:pt x="136" y="480"/>
                  </a:lnTo>
                  <a:lnTo>
                    <a:pt x="136" y="464"/>
                  </a:lnTo>
                  <a:lnTo>
                    <a:pt x="128" y="448"/>
                  </a:lnTo>
                  <a:lnTo>
                    <a:pt x="104" y="440"/>
                  </a:lnTo>
                  <a:lnTo>
                    <a:pt x="88" y="448"/>
                  </a:lnTo>
                  <a:lnTo>
                    <a:pt x="48" y="392"/>
                  </a:lnTo>
                  <a:lnTo>
                    <a:pt x="0" y="392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0196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en-SG" sz="2000" b="1" kern="0" dirty="0" smtClean="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3" name="Freeform 15"/>
            <p:cNvSpPr>
              <a:spLocks/>
            </p:cNvSpPr>
            <p:nvPr>
              <p:custDataLst>
                <p:tags r:id="rId2"/>
              </p:custDataLst>
            </p:nvPr>
          </p:nvSpPr>
          <p:spPr bwMode="gray">
            <a:xfrm>
              <a:off x="5999356" y="5342802"/>
              <a:ext cx="1015495" cy="787612"/>
            </a:xfrm>
            <a:custGeom>
              <a:avLst/>
              <a:gdLst>
                <a:gd name="T0" fmla="*/ 1 w 529"/>
                <a:gd name="T1" fmla="*/ 0 h 425"/>
                <a:gd name="T2" fmla="*/ 0 w 529"/>
                <a:gd name="T3" fmla="*/ 1 h 425"/>
                <a:gd name="T4" fmla="*/ 1 w 529"/>
                <a:gd name="T5" fmla="*/ 1 h 425"/>
                <a:gd name="T6" fmla="*/ 1 w 529"/>
                <a:gd name="T7" fmla="*/ 1 h 425"/>
                <a:gd name="T8" fmla="*/ 1 w 529"/>
                <a:gd name="T9" fmla="*/ 1 h 425"/>
                <a:gd name="T10" fmla="*/ 1 w 529"/>
                <a:gd name="T11" fmla="*/ 1 h 425"/>
                <a:gd name="T12" fmla="*/ 1 w 529"/>
                <a:gd name="T13" fmla="*/ 1 h 425"/>
                <a:gd name="T14" fmla="*/ 1 w 529"/>
                <a:gd name="T15" fmla="*/ 1 h 425"/>
                <a:gd name="T16" fmla="*/ 1 w 529"/>
                <a:gd name="T17" fmla="*/ 1 h 425"/>
                <a:gd name="T18" fmla="*/ 1 w 529"/>
                <a:gd name="T19" fmla="*/ 1 h 425"/>
                <a:gd name="T20" fmla="*/ 1 w 529"/>
                <a:gd name="T21" fmla="*/ 1 h 425"/>
                <a:gd name="T22" fmla="*/ 1 w 529"/>
                <a:gd name="T23" fmla="*/ 1 h 425"/>
                <a:gd name="T24" fmla="*/ 1 w 529"/>
                <a:gd name="T25" fmla="*/ 1 h 425"/>
                <a:gd name="T26" fmla="*/ 1 w 529"/>
                <a:gd name="T27" fmla="*/ 1 h 425"/>
                <a:gd name="T28" fmla="*/ 1 w 529"/>
                <a:gd name="T29" fmla="*/ 1 h 425"/>
                <a:gd name="T30" fmla="*/ 1 w 529"/>
                <a:gd name="T31" fmla="*/ 1 h 425"/>
                <a:gd name="T32" fmla="*/ 1 w 529"/>
                <a:gd name="T33" fmla="*/ 1 h 425"/>
                <a:gd name="T34" fmla="*/ 1 w 529"/>
                <a:gd name="T35" fmla="*/ 1 h 425"/>
                <a:gd name="T36" fmla="*/ 1 w 529"/>
                <a:gd name="T37" fmla="*/ 1 h 425"/>
                <a:gd name="T38" fmla="*/ 1 w 529"/>
                <a:gd name="T39" fmla="*/ 1 h 425"/>
                <a:gd name="T40" fmla="*/ 1 w 529"/>
                <a:gd name="T41" fmla="*/ 1 h 425"/>
                <a:gd name="T42" fmla="*/ 1 w 529"/>
                <a:gd name="T43" fmla="*/ 1 h 425"/>
                <a:gd name="T44" fmla="*/ 1 w 529"/>
                <a:gd name="T45" fmla="*/ 1 h 425"/>
                <a:gd name="T46" fmla="*/ 1 w 529"/>
                <a:gd name="T47" fmla="*/ 1 h 425"/>
                <a:gd name="T48" fmla="*/ 1 w 529"/>
                <a:gd name="T49" fmla="*/ 1 h 425"/>
                <a:gd name="T50" fmla="*/ 1 w 529"/>
                <a:gd name="T51" fmla="*/ 1 h 425"/>
                <a:gd name="T52" fmla="*/ 1 w 529"/>
                <a:gd name="T53" fmla="*/ 1 h 425"/>
                <a:gd name="T54" fmla="*/ 1 w 529"/>
                <a:gd name="T55" fmla="*/ 1 h 425"/>
                <a:gd name="T56" fmla="*/ 1 w 529"/>
                <a:gd name="T57" fmla="*/ 1 h 425"/>
                <a:gd name="T58" fmla="*/ 1 w 529"/>
                <a:gd name="T59" fmla="*/ 1 h 425"/>
                <a:gd name="T60" fmla="*/ 1 w 529"/>
                <a:gd name="T61" fmla="*/ 1 h 425"/>
                <a:gd name="T62" fmla="*/ 1 w 529"/>
                <a:gd name="T63" fmla="*/ 1 h 425"/>
                <a:gd name="T64" fmla="*/ 1 w 529"/>
                <a:gd name="T65" fmla="*/ 1 h 425"/>
                <a:gd name="T66" fmla="*/ 1 w 529"/>
                <a:gd name="T67" fmla="*/ 0 h 425"/>
                <a:gd name="T68" fmla="*/ 1 w 529"/>
                <a:gd name="T69" fmla="*/ 0 h 42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9"/>
                <a:gd name="T106" fmla="*/ 0 h 425"/>
                <a:gd name="T107" fmla="*/ 529 w 529"/>
                <a:gd name="T108" fmla="*/ 425 h 42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9" h="425">
                  <a:moveTo>
                    <a:pt x="16" y="0"/>
                  </a:moveTo>
                  <a:lnTo>
                    <a:pt x="0" y="328"/>
                  </a:lnTo>
                  <a:lnTo>
                    <a:pt x="24" y="344"/>
                  </a:lnTo>
                  <a:lnTo>
                    <a:pt x="56" y="344"/>
                  </a:lnTo>
                  <a:lnTo>
                    <a:pt x="136" y="392"/>
                  </a:lnTo>
                  <a:lnTo>
                    <a:pt x="208" y="336"/>
                  </a:lnTo>
                  <a:lnTo>
                    <a:pt x="200" y="328"/>
                  </a:lnTo>
                  <a:lnTo>
                    <a:pt x="224" y="312"/>
                  </a:lnTo>
                  <a:lnTo>
                    <a:pt x="232" y="328"/>
                  </a:lnTo>
                  <a:lnTo>
                    <a:pt x="208" y="360"/>
                  </a:lnTo>
                  <a:lnTo>
                    <a:pt x="224" y="368"/>
                  </a:lnTo>
                  <a:lnTo>
                    <a:pt x="240" y="376"/>
                  </a:lnTo>
                  <a:lnTo>
                    <a:pt x="256" y="376"/>
                  </a:lnTo>
                  <a:lnTo>
                    <a:pt x="296" y="424"/>
                  </a:lnTo>
                  <a:lnTo>
                    <a:pt x="312" y="416"/>
                  </a:lnTo>
                  <a:lnTo>
                    <a:pt x="304" y="408"/>
                  </a:lnTo>
                  <a:lnTo>
                    <a:pt x="336" y="392"/>
                  </a:lnTo>
                  <a:lnTo>
                    <a:pt x="384" y="352"/>
                  </a:lnTo>
                  <a:lnTo>
                    <a:pt x="496" y="336"/>
                  </a:lnTo>
                  <a:lnTo>
                    <a:pt x="528" y="320"/>
                  </a:lnTo>
                  <a:lnTo>
                    <a:pt x="432" y="248"/>
                  </a:lnTo>
                  <a:lnTo>
                    <a:pt x="424" y="216"/>
                  </a:lnTo>
                  <a:lnTo>
                    <a:pt x="408" y="192"/>
                  </a:lnTo>
                  <a:lnTo>
                    <a:pt x="304" y="176"/>
                  </a:lnTo>
                  <a:lnTo>
                    <a:pt x="256" y="160"/>
                  </a:lnTo>
                  <a:lnTo>
                    <a:pt x="240" y="168"/>
                  </a:lnTo>
                  <a:lnTo>
                    <a:pt x="216" y="160"/>
                  </a:lnTo>
                  <a:lnTo>
                    <a:pt x="200" y="128"/>
                  </a:lnTo>
                  <a:lnTo>
                    <a:pt x="152" y="88"/>
                  </a:lnTo>
                  <a:lnTo>
                    <a:pt x="144" y="64"/>
                  </a:lnTo>
                  <a:lnTo>
                    <a:pt x="120" y="40"/>
                  </a:lnTo>
                  <a:lnTo>
                    <a:pt x="104" y="56"/>
                  </a:lnTo>
                  <a:lnTo>
                    <a:pt x="64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0196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en-SG" sz="2000" b="1" kern="0" dirty="0" smtClean="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4" name="Freeform 16"/>
            <p:cNvSpPr>
              <a:spLocks/>
            </p:cNvSpPr>
            <p:nvPr>
              <p:custDataLst>
                <p:tags r:id="rId3"/>
              </p:custDataLst>
            </p:nvPr>
          </p:nvSpPr>
          <p:spPr bwMode="gray">
            <a:xfrm>
              <a:off x="2611208" y="2410608"/>
              <a:ext cx="2024663" cy="3185243"/>
            </a:xfrm>
            <a:custGeom>
              <a:avLst/>
              <a:gdLst>
                <a:gd name="T0" fmla="*/ 1 w 1057"/>
                <a:gd name="T1" fmla="*/ 1 h 1713"/>
                <a:gd name="T2" fmla="*/ 1 w 1057"/>
                <a:gd name="T3" fmla="*/ 1 h 1713"/>
                <a:gd name="T4" fmla="*/ 1 w 1057"/>
                <a:gd name="T5" fmla="*/ 1 h 1713"/>
                <a:gd name="T6" fmla="*/ 1 w 1057"/>
                <a:gd name="T7" fmla="*/ 1 h 1713"/>
                <a:gd name="T8" fmla="*/ 1 w 1057"/>
                <a:gd name="T9" fmla="*/ 0 h 1713"/>
                <a:gd name="T10" fmla="*/ 1 w 1057"/>
                <a:gd name="T11" fmla="*/ 1 h 1713"/>
                <a:gd name="T12" fmla="*/ 1 w 1057"/>
                <a:gd name="T13" fmla="*/ 1 h 1713"/>
                <a:gd name="T14" fmla="*/ 1 w 1057"/>
                <a:gd name="T15" fmla="*/ 1 h 1713"/>
                <a:gd name="T16" fmla="*/ 1 w 1057"/>
                <a:gd name="T17" fmla="*/ 1 h 1713"/>
                <a:gd name="T18" fmla="*/ 1 w 1057"/>
                <a:gd name="T19" fmla="*/ 1 h 1713"/>
                <a:gd name="T20" fmla="*/ 1 w 1057"/>
                <a:gd name="T21" fmla="*/ 1 h 1713"/>
                <a:gd name="T22" fmla="*/ 1 w 1057"/>
                <a:gd name="T23" fmla="*/ 1 h 1713"/>
                <a:gd name="T24" fmla="*/ 1 w 1057"/>
                <a:gd name="T25" fmla="*/ 1 h 1713"/>
                <a:gd name="T26" fmla="*/ 1 w 1057"/>
                <a:gd name="T27" fmla="*/ 1 h 1713"/>
                <a:gd name="T28" fmla="*/ 1 w 1057"/>
                <a:gd name="T29" fmla="*/ 1 h 1713"/>
                <a:gd name="T30" fmla="*/ 1 w 1057"/>
                <a:gd name="T31" fmla="*/ 1 h 1713"/>
                <a:gd name="T32" fmla="*/ 1 w 1057"/>
                <a:gd name="T33" fmla="*/ 1 h 1713"/>
                <a:gd name="T34" fmla="*/ 1 w 1057"/>
                <a:gd name="T35" fmla="*/ 1 h 1713"/>
                <a:gd name="T36" fmla="*/ 1 w 1057"/>
                <a:gd name="T37" fmla="*/ 1 h 1713"/>
                <a:gd name="T38" fmla="*/ 1 w 1057"/>
                <a:gd name="T39" fmla="*/ 1 h 1713"/>
                <a:gd name="T40" fmla="*/ 1 w 1057"/>
                <a:gd name="T41" fmla="*/ 1 h 1713"/>
                <a:gd name="T42" fmla="*/ 1 w 1057"/>
                <a:gd name="T43" fmla="*/ 1 h 1713"/>
                <a:gd name="T44" fmla="*/ 1 w 1057"/>
                <a:gd name="T45" fmla="*/ 1 h 1713"/>
                <a:gd name="T46" fmla="*/ 1 w 1057"/>
                <a:gd name="T47" fmla="*/ 1 h 1713"/>
                <a:gd name="T48" fmla="*/ 1 w 1057"/>
                <a:gd name="T49" fmla="*/ 1 h 1713"/>
                <a:gd name="T50" fmla="*/ 1 w 1057"/>
                <a:gd name="T51" fmla="*/ 1 h 1713"/>
                <a:gd name="T52" fmla="*/ 1 w 1057"/>
                <a:gd name="T53" fmla="*/ 1 h 1713"/>
                <a:gd name="T54" fmla="*/ 1 w 1057"/>
                <a:gd name="T55" fmla="*/ 1 h 1713"/>
                <a:gd name="T56" fmla="*/ 1 w 1057"/>
                <a:gd name="T57" fmla="*/ 1 h 1713"/>
                <a:gd name="T58" fmla="*/ 1 w 1057"/>
                <a:gd name="T59" fmla="*/ 1 h 1713"/>
                <a:gd name="T60" fmla="*/ 1 w 1057"/>
                <a:gd name="T61" fmla="*/ 1 h 1713"/>
                <a:gd name="T62" fmla="*/ 1 w 1057"/>
                <a:gd name="T63" fmla="*/ 1 h 1713"/>
                <a:gd name="T64" fmla="*/ 1 w 1057"/>
                <a:gd name="T65" fmla="*/ 1 h 1713"/>
                <a:gd name="T66" fmla="*/ 1 w 1057"/>
                <a:gd name="T67" fmla="*/ 1 h 1713"/>
                <a:gd name="T68" fmla="*/ 1 w 1057"/>
                <a:gd name="T69" fmla="*/ 1 h 1713"/>
                <a:gd name="T70" fmla="*/ 1 w 1057"/>
                <a:gd name="T71" fmla="*/ 1 h 1713"/>
                <a:gd name="T72" fmla="*/ 0 w 1057"/>
                <a:gd name="T73" fmla="*/ 1 h 1713"/>
                <a:gd name="T74" fmla="*/ 1 w 1057"/>
                <a:gd name="T75" fmla="*/ 1 h 1713"/>
                <a:gd name="T76" fmla="*/ 1 w 1057"/>
                <a:gd name="T77" fmla="*/ 1 h 1713"/>
                <a:gd name="T78" fmla="*/ 1 w 1057"/>
                <a:gd name="T79" fmla="*/ 1 h 1713"/>
                <a:gd name="T80" fmla="*/ 1 w 1057"/>
                <a:gd name="T81" fmla="*/ 1 h 1713"/>
                <a:gd name="T82" fmla="*/ 1 w 1057"/>
                <a:gd name="T83" fmla="*/ 1 h 1713"/>
                <a:gd name="T84" fmla="*/ 1 w 1057"/>
                <a:gd name="T85" fmla="*/ 1 h 1713"/>
                <a:gd name="T86" fmla="*/ 1 w 1057"/>
                <a:gd name="T87" fmla="*/ 1 h 1713"/>
                <a:gd name="T88" fmla="*/ 1 w 1057"/>
                <a:gd name="T89" fmla="*/ 1 h 1713"/>
                <a:gd name="T90" fmla="*/ 1 w 1057"/>
                <a:gd name="T91" fmla="*/ 1 h 1713"/>
                <a:gd name="T92" fmla="*/ 1 w 1057"/>
                <a:gd name="T93" fmla="*/ 1 h 1713"/>
                <a:gd name="T94" fmla="*/ 1 w 1057"/>
                <a:gd name="T95" fmla="*/ 1 h 1713"/>
                <a:gd name="T96" fmla="*/ 1 w 1057"/>
                <a:gd name="T97" fmla="*/ 1 h 1713"/>
                <a:gd name="T98" fmla="*/ 1 w 1057"/>
                <a:gd name="T99" fmla="*/ 1 h 1713"/>
                <a:gd name="T100" fmla="*/ 1 w 1057"/>
                <a:gd name="T101" fmla="*/ 1 h 1713"/>
                <a:gd name="T102" fmla="*/ 1 w 1057"/>
                <a:gd name="T103" fmla="*/ 1 h 1713"/>
                <a:gd name="T104" fmla="*/ 1 w 1057"/>
                <a:gd name="T105" fmla="*/ 1 h 1713"/>
                <a:gd name="T106" fmla="*/ 1 w 1057"/>
                <a:gd name="T107" fmla="*/ 1 h 1713"/>
                <a:gd name="T108" fmla="*/ 1 w 1057"/>
                <a:gd name="T109" fmla="*/ 1 h 171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57"/>
                <a:gd name="T166" fmla="*/ 0 h 1713"/>
                <a:gd name="T167" fmla="*/ 1057 w 1057"/>
                <a:gd name="T168" fmla="*/ 1713 h 171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57" h="1713">
                  <a:moveTo>
                    <a:pt x="1048" y="928"/>
                  </a:moveTo>
                  <a:lnTo>
                    <a:pt x="1024" y="88"/>
                  </a:lnTo>
                  <a:lnTo>
                    <a:pt x="984" y="72"/>
                  </a:lnTo>
                  <a:lnTo>
                    <a:pt x="944" y="96"/>
                  </a:lnTo>
                  <a:lnTo>
                    <a:pt x="936" y="88"/>
                  </a:lnTo>
                  <a:lnTo>
                    <a:pt x="944" y="72"/>
                  </a:lnTo>
                  <a:lnTo>
                    <a:pt x="928" y="48"/>
                  </a:lnTo>
                  <a:lnTo>
                    <a:pt x="880" y="8"/>
                  </a:lnTo>
                  <a:lnTo>
                    <a:pt x="848" y="0"/>
                  </a:lnTo>
                  <a:lnTo>
                    <a:pt x="832" y="24"/>
                  </a:lnTo>
                  <a:lnTo>
                    <a:pt x="824" y="32"/>
                  </a:lnTo>
                  <a:lnTo>
                    <a:pt x="816" y="24"/>
                  </a:lnTo>
                  <a:lnTo>
                    <a:pt x="792" y="32"/>
                  </a:lnTo>
                  <a:lnTo>
                    <a:pt x="784" y="56"/>
                  </a:lnTo>
                  <a:lnTo>
                    <a:pt x="760" y="48"/>
                  </a:lnTo>
                  <a:lnTo>
                    <a:pt x="728" y="72"/>
                  </a:lnTo>
                  <a:lnTo>
                    <a:pt x="728" y="80"/>
                  </a:lnTo>
                  <a:lnTo>
                    <a:pt x="736" y="104"/>
                  </a:lnTo>
                  <a:lnTo>
                    <a:pt x="736" y="112"/>
                  </a:lnTo>
                  <a:lnTo>
                    <a:pt x="728" y="112"/>
                  </a:lnTo>
                  <a:lnTo>
                    <a:pt x="696" y="128"/>
                  </a:lnTo>
                  <a:lnTo>
                    <a:pt x="688" y="128"/>
                  </a:lnTo>
                  <a:lnTo>
                    <a:pt x="680" y="136"/>
                  </a:lnTo>
                  <a:lnTo>
                    <a:pt x="688" y="152"/>
                  </a:lnTo>
                  <a:lnTo>
                    <a:pt x="680" y="160"/>
                  </a:lnTo>
                  <a:lnTo>
                    <a:pt x="696" y="184"/>
                  </a:lnTo>
                  <a:lnTo>
                    <a:pt x="696" y="192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24" y="208"/>
                  </a:lnTo>
                  <a:lnTo>
                    <a:pt x="608" y="208"/>
                  </a:lnTo>
                  <a:lnTo>
                    <a:pt x="608" y="216"/>
                  </a:lnTo>
                  <a:lnTo>
                    <a:pt x="616" y="224"/>
                  </a:lnTo>
                  <a:lnTo>
                    <a:pt x="616" y="232"/>
                  </a:lnTo>
                  <a:lnTo>
                    <a:pt x="640" y="248"/>
                  </a:lnTo>
                  <a:lnTo>
                    <a:pt x="648" y="272"/>
                  </a:lnTo>
                  <a:lnTo>
                    <a:pt x="640" y="296"/>
                  </a:lnTo>
                  <a:lnTo>
                    <a:pt x="632" y="296"/>
                  </a:lnTo>
                  <a:lnTo>
                    <a:pt x="608" y="280"/>
                  </a:lnTo>
                  <a:lnTo>
                    <a:pt x="592" y="232"/>
                  </a:lnTo>
                  <a:lnTo>
                    <a:pt x="584" y="232"/>
                  </a:lnTo>
                  <a:lnTo>
                    <a:pt x="552" y="280"/>
                  </a:lnTo>
                  <a:lnTo>
                    <a:pt x="528" y="328"/>
                  </a:lnTo>
                  <a:lnTo>
                    <a:pt x="552" y="360"/>
                  </a:lnTo>
                  <a:lnTo>
                    <a:pt x="528" y="384"/>
                  </a:lnTo>
                  <a:lnTo>
                    <a:pt x="496" y="456"/>
                  </a:lnTo>
                  <a:lnTo>
                    <a:pt x="464" y="496"/>
                  </a:lnTo>
                  <a:lnTo>
                    <a:pt x="416" y="528"/>
                  </a:lnTo>
                  <a:lnTo>
                    <a:pt x="336" y="536"/>
                  </a:lnTo>
                  <a:lnTo>
                    <a:pt x="312" y="560"/>
                  </a:lnTo>
                  <a:lnTo>
                    <a:pt x="280" y="576"/>
                  </a:lnTo>
                  <a:lnTo>
                    <a:pt x="256" y="600"/>
                  </a:lnTo>
                  <a:lnTo>
                    <a:pt x="216" y="600"/>
                  </a:lnTo>
                  <a:lnTo>
                    <a:pt x="184" y="616"/>
                  </a:lnTo>
                  <a:lnTo>
                    <a:pt x="72" y="712"/>
                  </a:lnTo>
                  <a:lnTo>
                    <a:pt x="64" y="744"/>
                  </a:lnTo>
                  <a:lnTo>
                    <a:pt x="40" y="776"/>
                  </a:lnTo>
                  <a:lnTo>
                    <a:pt x="40" y="768"/>
                  </a:lnTo>
                  <a:lnTo>
                    <a:pt x="32" y="736"/>
                  </a:lnTo>
                  <a:lnTo>
                    <a:pt x="24" y="736"/>
                  </a:lnTo>
                  <a:lnTo>
                    <a:pt x="8" y="776"/>
                  </a:lnTo>
                  <a:lnTo>
                    <a:pt x="16" y="824"/>
                  </a:lnTo>
                  <a:lnTo>
                    <a:pt x="8" y="880"/>
                  </a:lnTo>
                  <a:lnTo>
                    <a:pt x="8" y="928"/>
                  </a:lnTo>
                  <a:lnTo>
                    <a:pt x="48" y="984"/>
                  </a:lnTo>
                  <a:lnTo>
                    <a:pt x="72" y="1056"/>
                  </a:lnTo>
                  <a:lnTo>
                    <a:pt x="32" y="1024"/>
                  </a:lnTo>
                  <a:lnTo>
                    <a:pt x="56" y="1080"/>
                  </a:lnTo>
                  <a:lnTo>
                    <a:pt x="48" y="1080"/>
                  </a:lnTo>
                  <a:lnTo>
                    <a:pt x="0" y="1024"/>
                  </a:lnTo>
                  <a:lnTo>
                    <a:pt x="16" y="1048"/>
                  </a:lnTo>
                  <a:lnTo>
                    <a:pt x="96" y="1160"/>
                  </a:lnTo>
                  <a:lnTo>
                    <a:pt x="104" y="1200"/>
                  </a:lnTo>
                  <a:lnTo>
                    <a:pt x="160" y="1280"/>
                  </a:lnTo>
                  <a:lnTo>
                    <a:pt x="168" y="1312"/>
                  </a:lnTo>
                  <a:lnTo>
                    <a:pt x="184" y="1360"/>
                  </a:lnTo>
                  <a:lnTo>
                    <a:pt x="248" y="1472"/>
                  </a:lnTo>
                  <a:lnTo>
                    <a:pt x="240" y="1512"/>
                  </a:lnTo>
                  <a:lnTo>
                    <a:pt x="248" y="1584"/>
                  </a:lnTo>
                  <a:lnTo>
                    <a:pt x="240" y="1616"/>
                  </a:lnTo>
                  <a:lnTo>
                    <a:pt x="216" y="1616"/>
                  </a:lnTo>
                  <a:lnTo>
                    <a:pt x="208" y="1624"/>
                  </a:lnTo>
                  <a:lnTo>
                    <a:pt x="232" y="1680"/>
                  </a:lnTo>
                  <a:lnTo>
                    <a:pt x="256" y="1680"/>
                  </a:lnTo>
                  <a:lnTo>
                    <a:pt x="280" y="1696"/>
                  </a:lnTo>
                  <a:lnTo>
                    <a:pt x="312" y="1712"/>
                  </a:lnTo>
                  <a:lnTo>
                    <a:pt x="352" y="1712"/>
                  </a:lnTo>
                  <a:lnTo>
                    <a:pt x="392" y="1704"/>
                  </a:lnTo>
                  <a:lnTo>
                    <a:pt x="464" y="1648"/>
                  </a:lnTo>
                  <a:lnTo>
                    <a:pt x="472" y="1656"/>
                  </a:lnTo>
                  <a:lnTo>
                    <a:pt x="488" y="1640"/>
                  </a:lnTo>
                  <a:lnTo>
                    <a:pt x="488" y="1624"/>
                  </a:lnTo>
                  <a:lnTo>
                    <a:pt x="496" y="1608"/>
                  </a:lnTo>
                  <a:lnTo>
                    <a:pt x="624" y="1584"/>
                  </a:lnTo>
                  <a:lnTo>
                    <a:pt x="640" y="1592"/>
                  </a:lnTo>
                  <a:lnTo>
                    <a:pt x="672" y="1592"/>
                  </a:lnTo>
                  <a:lnTo>
                    <a:pt x="704" y="1592"/>
                  </a:lnTo>
                  <a:lnTo>
                    <a:pt x="712" y="1584"/>
                  </a:lnTo>
                  <a:lnTo>
                    <a:pt x="728" y="1568"/>
                  </a:lnTo>
                  <a:lnTo>
                    <a:pt x="760" y="1496"/>
                  </a:lnTo>
                  <a:lnTo>
                    <a:pt x="784" y="1488"/>
                  </a:lnTo>
                  <a:lnTo>
                    <a:pt x="848" y="1448"/>
                  </a:lnTo>
                  <a:lnTo>
                    <a:pt x="888" y="1440"/>
                  </a:lnTo>
                  <a:lnTo>
                    <a:pt x="968" y="1432"/>
                  </a:lnTo>
                  <a:lnTo>
                    <a:pt x="1000" y="1408"/>
                  </a:lnTo>
                  <a:lnTo>
                    <a:pt x="1056" y="1384"/>
                  </a:lnTo>
                  <a:lnTo>
                    <a:pt x="1048" y="928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0196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en-SG" sz="2000" b="1" kern="0" dirty="0" smtClean="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5" name="Freeform 17"/>
            <p:cNvSpPr>
              <a:spLocks/>
            </p:cNvSpPr>
            <p:nvPr>
              <p:custDataLst>
                <p:tags r:id="rId4"/>
              </p:custDataLst>
            </p:nvPr>
          </p:nvSpPr>
          <p:spPr bwMode="gray">
            <a:xfrm>
              <a:off x="4572601" y="1980426"/>
              <a:ext cx="1195817" cy="2173050"/>
            </a:xfrm>
            <a:custGeom>
              <a:avLst/>
              <a:gdLst>
                <a:gd name="T0" fmla="*/ 1 w 625"/>
                <a:gd name="T1" fmla="*/ 1 h 1169"/>
                <a:gd name="T2" fmla="*/ 1 w 625"/>
                <a:gd name="T3" fmla="*/ 1 h 1169"/>
                <a:gd name="T4" fmla="*/ 1 w 625"/>
                <a:gd name="T5" fmla="*/ 1 h 1169"/>
                <a:gd name="T6" fmla="*/ 1 w 625"/>
                <a:gd name="T7" fmla="*/ 1 h 1169"/>
                <a:gd name="T8" fmla="*/ 1 w 625"/>
                <a:gd name="T9" fmla="*/ 1 h 1169"/>
                <a:gd name="T10" fmla="*/ 1 w 625"/>
                <a:gd name="T11" fmla="*/ 1 h 1169"/>
                <a:gd name="T12" fmla="*/ 1 w 625"/>
                <a:gd name="T13" fmla="*/ 1 h 1169"/>
                <a:gd name="T14" fmla="*/ 1 w 625"/>
                <a:gd name="T15" fmla="*/ 1 h 1169"/>
                <a:gd name="T16" fmla="*/ 1 w 625"/>
                <a:gd name="T17" fmla="*/ 1 h 1169"/>
                <a:gd name="T18" fmla="*/ 1 w 625"/>
                <a:gd name="T19" fmla="*/ 1 h 1169"/>
                <a:gd name="T20" fmla="*/ 1 w 625"/>
                <a:gd name="T21" fmla="*/ 1 h 1169"/>
                <a:gd name="T22" fmla="*/ 1 w 625"/>
                <a:gd name="T23" fmla="*/ 1 h 1169"/>
                <a:gd name="T24" fmla="*/ 1 w 625"/>
                <a:gd name="T25" fmla="*/ 1 h 1169"/>
                <a:gd name="T26" fmla="*/ 1 w 625"/>
                <a:gd name="T27" fmla="*/ 1 h 1169"/>
                <a:gd name="T28" fmla="*/ 1 w 625"/>
                <a:gd name="T29" fmla="*/ 1 h 1169"/>
                <a:gd name="T30" fmla="*/ 1 w 625"/>
                <a:gd name="T31" fmla="*/ 1 h 1169"/>
                <a:gd name="T32" fmla="*/ 1 w 625"/>
                <a:gd name="T33" fmla="*/ 1 h 1169"/>
                <a:gd name="T34" fmla="*/ 1 w 625"/>
                <a:gd name="T35" fmla="*/ 1 h 1169"/>
                <a:gd name="T36" fmla="*/ 1 w 625"/>
                <a:gd name="T37" fmla="*/ 1 h 1169"/>
                <a:gd name="T38" fmla="*/ 1 w 625"/>
                <a:gd name="T39" fmla="*/ 1 h 1169"/>
                <a:gd name="T40" fmla="*/ 1 w 625"/>
                <a:gd name="T41" fmla="*/ 1 h 1169"/>
                <a:gd name="T42" fmla="*/ 1 w 625"/>
                <a:gd name="T43" fmla="*/ 1 h 1169"/>
                <a:gd name="T44" fmla="*/ 1 w 625"/>
                <a:gd name="T45" fmla="*/ 0 h 1169"/>
                <a:gd name="T46" fmla="*/ 1 w 625"/>
                <a:gd name="T47" fmla="*/ 1 h 1169"/>
                <a:gd name="T48" fmla="*/ 1 w 625"/>
                <a:gd name="T49" fmla="*/ 1 h 1169"/>
                <a:gd name="T50" fmla="*/ 1 w 625"/>
                <a:gd name="T51" fmla="*/ 1 h 1169"/>
                <a:gd name="T52" fmla="*/ 1 w 625"/>
                <a:gd name="T53" fmla="*/ 1 h 1169"/>
                <a:gd name="T54" fmla="*/ 1 w 625"/>
                <a:gd name="T55" fmla="*/ 1 h 1169"/>
                <a:gd name="T56" fmla="*/ 1 w 625"/>
                <a:gd name="T57" fmla="*/ 1 h 1169"/>
                <a:gd name="T58" fmla="*/ 1 w 625"/>
                <a:gd name="T59" fmla="*/ 1 h 1169"/>
                <a:gd name="T60" fmla="*/ 1 w 625"/>
                <a:gd name="T61" fmla="*/ 1 h 1169"/>
                <a:gd name="T62" fmla="*/ 1 w 625"/>
                <a:gd name="T63" fmla="*/ 1 h 1169"/>
                <a:gd name="T64" fmla="*/ 1 w 625"/>
                <a:gd name="T65" fmla="*/ 1 h 1169"/>
                <a:gd name="T66" fmla="*/ 1 w 625"/>
                <a:gd name="T67" fmla="*/ 1 h 1169"/>
                <a:gd name="T68" fmla="*/ 1 w 625"/>
                <a:gd name="T69" fmla="*/ 1 h 1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5"/>
                <a:gd name="T106" fmla="*/ 0 h 1169"/>
                <a:gd name="T107" fmla="*/ 625 w 625"/>
                <a:gd name="T108" fmla="*/ 1169 h 1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5" h="1169">
                  <a:moveTo>
                    <a:pt x="0" y="320"/>
                  </a:moveTo>
                  <a:lnTo>
                    <a:pt x="24" y="1160"/>
                  </a:lnTo>
                  <a:lnTo>
                    <a:pt x="480" y="1160"/>
                  </a:lnTo>
                  <a:lnTo>
                    <a:pt x="600" y="1168"/>
                  </a:lnTo>
                  <a:lnTo>
                    <a:pt x="624" y="456"/>
                  </a:lnTo>
                  <a:lnTo>
                    <a:pt x="608" y="424"/>
                  </a:lnTo>
                  <a:lnTo>
                    <a:pt x="568" y="408"/>
                  </a:lnTo>
                  <a:lnTo>
                    <a:pt x="536" y="384"/>
                  </a:lnTo>
                  <a:lnTo>
                    <a:pt x="512" y="368"/>
                  </a:lnTo>
                  <a:lnTo>
                    <a:pt x="504" y="368"/>
                  </a:lnTo>
                  <a:lnTo>
                    <a:pt x="448" y="304"/>
                  </a:lnTo>
                  <a:lnTo>
                    <a:pt x="456" y="304"/>
                  </a:lnTo>
                  <a:lnTo>
                    <a:pt x="472" y="264"/>
                  </a:lnTo>
                  <a:lnTo>
                    <a:pt x="480" y="208"/>
                  </a:lnTo>
                  <a:lnTo>
                    <a:pt x="480" y="200"/>
                  </a:lnTo>
                  <a:lnTo>
                    <a:pt x="480" y="184"/>
                  </a:lnTo>
                  <a:lnTo>
                    <a:pt x="504" y="184"/>
                  </a:lnTo>
                  <a:lnTo>
                    <a:pt x="520" y="168"/>
                  </a:lnTo>
                  <a:lnTo>
                    <a:pt x="520" y="152"/>
                  </a:lnTo>
                  <a:lnTo>
                    <a:pt x="552" y="104"/>
                  </a:lnTo>
                  <a:lnTo>
                    <a:pt x="552" y="88"/>
                  </a:lnTo>
                  <a:lnTo>
                    <a:pt x="544" y="80"/>
                  </a:lnTo>
                  <a:lnTo>
                    <a:pt x="536" y="88"/>
                  </a:lnTo>
                  <a:lnTo>
                    <a:pt x="512" y="72"/>
                  </a:lnTo>
                  <a:lnTo>
                    <a:pt x="512" y="80"/>
                  </a:lnTo>
                  <a:lnTo>
                    <a:pt x="512" y="96"/>
                  </a:lnTo>
                  <a:lnTo>
                    <a:pt x="496" y="112"/>
                  </a:lnTo>
                  <a:lnTo>
                    <a:pt x="488" y="104"/>
                  </a:lnTo>
                  <a:lnTo>
                    <a:pt x="480" y="72"/>
                  </a:lnTo>
                  <a:lnTo>
                    <a:pt x="496" y="72"/>
                  </a:lnTo>
                  <a:lnTo>
                    <a:pt x="536" y="32"/>
                  </a:lnTo>
                  <a:lnTo>
                    <a:pt x="536" y="8"/>
                  </a:lnTo>
                  <a:lnTo>
                    <a:pt x="480" y="64"/>
                  </a:lnTo>
                  <a:lnTo>
                    <a:pt x="424" y="96"/>
                  </a:lnTo>
                  <a:lnTo>
                    <a:pt x="400" y="72"/>
                  </a:lnTo>
                  <a:lnTo>
                    <a:pt x="384" y="80"/>
                  </a:lnTo>
                  <a:lnTo>
                    <a:pt x="344" y="72"/>
                  </a:lnTo>
                  <a:lnTo>
                    <a:pt x="328" y="56"/>
                  </a:lnTo>
                  <a:lnTo>
                    <a:pt x="304" y="64"/>
                  </a:lnTo>
                  <a:lnTo>
                    <a:pt x="304" y="56"/>
                  </a:lnTo>
                  <a:lnTo>
                    <a:pt x="280" y="56"/>
                  </a:lnTo>
                  <a:lnTo>
                    <a:pt x="264" y="32"/>
                  </a:lnTo>
                  <a:lnTo>
                    <a:pt x="240" y="32"/>
                  </a:lnTo>
                  <a:lnTo>
                    <a:pt x="232" y="8"/>
                  </a:lnTo>
                  <a:lnTo>
                    <a:pt x="216" y="0"/>
                  </a:lnTo>
                  <a:lnTo>
                    <a:pt x="200" y="16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24" y="32"/>
                  </a:lnTo>
                  <a:lnTo>
                    <a:pt x="240" y="72"/>
                  </a:lnTo>
                  <a:lnTo>
                    <a:pt x="232" y="80"/>
                  </a:lnTo>
                  <a:lnTo>
                    <a:pt x="208" y="96"/>
                  </a:lnTo>
                  <a:lnTo>
                    <a:pt x="184" y="88"/>
                  </a:lnTo>
                  <a:lnTo>
                    <a:pt x="176" y="96"/>
                  </a:lnTo>
                  <a:lnTo>
                    <a:pt x="144" y="88"/>
                  </a:lnTo>
                  <a:lnTo>
                    <a:pt x="120" y="96"/>
                  </a:lnTo>
                  <a:lnTo>
                    <a:pt x="112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64" y="152"/>
                  </a:lnTo>
                  <a:lnTo>
                    <a:pt x="56" y="160"/>
                  </a:lnTo>
                  <a:lnTo>
                    <a:pt x="64" y="192"/>
                  </a:lnTo>
                  <a:lnTo>
                    <a:pt x="56" y="200"/>
                  </a:lnTo>
                  <a:lnTo>
                    <a:pt x="40" y="200"/>
                  </a:lnTo>
                  <a:lnTo>
                    <a:pt x="32" y="216"/>
                  </a:lnTo>
                  <a:lnTo>
                    <a:pt x="32" y="232"/>
                  </a:lnTo>
                  <a:lnTo>
                    <a:pt x="8" y="264"/>
                  </a:lnTo>
                  <a:lnTo>
                    <a:pt x="24" y="328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en-SG" sz="2000" b="1" kern="0" dirty="0" smtClean="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6" name="Freeform 18"/>
            <p:cNvSpPr>
              <a:spLocks/>
            </p:cNvSpPr>
            <p:nvPr>
              <p:custDataLst>
                <p:tags r:id="rId5"/>
              </p:custDataLst>
            </p:nvPr>
          </p:nvSpPr>
          <p:spPr bwMode="gray">
            <a:xfrm>
              <a:off x="4620054" y="4137661"/>
              <a:ext cx="1474208" cy="1818783"/>
            </a:xfrm>
            <a:custGeom>
              <a:avLst/>
              <a:gdLst>
                <a:gd name="T0" fmla="*/ 1 w 769"/>
                <a:gd name="T1" fmla="*/ 1 h 977"/>
                <a:gd name="T2" fmla="*/ 1 w 769"/>
                <a:gd name="T3" fmla="*/ 1 h 977"/>
                <a:gd name="T4" fmla="*/ 1 w 769"/>
                <a:gd name="T5" fmla="*/ 1 h 977"/>
                <a:gd name="T6" fmla="*/ 1 w 769"/>
                <a:gd name="T7" fmla="*/ 1 h 977"/>
                <a:gd name="T8" fmla="*/ 1 w 769"/>
                <a:gd name="T9" fmla="*/ 1 h 977"/>
                <a:gd name="T10" fmla="*/ 1 w 769"/>
                <a:gd name="T11" fmla="*/ 1 h 977"/>
                <a:gd name="T12" fmla="*/ 1 w 769"/>
                <a:gd name="T13" fmla="*/ 1 h 977"/>
                <a:gd name="T14" fmla="*/ 1 w 769"/>
                <a:gd name="T15" fmla="*/ 1 h 977"/>
                <a:gd name="T16" fmla="*/ 1 w 769"/>
                <a:gd name="T17" fmla="*/ 1 h 977"/>
                <a:gd name="T18" fmla="*/ 1 w 769"/>
                <a:gd name="T19" fmla="*/ 1 h 977"/>
                <a:gd name="T20" fmla="*/ 1 w 769"/>
                <a:gd name="T21" fmla="*/ 1 h 977"/>
                <a:gd name="T22" fmla="*/ 1 w 769"/>
                <a:gd name="T23" fmla="*/ 1 h 977"/>
                <a:gd name="T24" fmla="*/ 1 w 769"/>
                <a:gd name="T25" fmla="*/ 1 h 977"/>
                <a:gd name="T26" fmla="*/ 1 w 769"/>
                <a:gd name="T27" fmla="*/ 1 h 977"/>
                <a:gd name="T28" fmla="*/ 1 w 769"/>
                <a:gd name="T29" fmla="*/ 1 h 977"/>
                <a:gd name="T30" fmla="*/ 1 w 769"/>
                <a:gd name="T31" fmla="*/ 1 h 977"/>
                <a:gd name="T32" fmla="*/ 1 w 769"/>
                <a:gd name="T33" fmla="*/ 1 h 977"/>
                <a:gd name="T34" fmla="*/ 1 w 769"/>
                <a:gd name="T35" fmla="*/ 1 h 977"/>
                <a:gd name="T36" fmla="*/ 1 w 769"/>
                <a:gd name="T37" fmla="*/ 1 h 977"/>
                <a:gd name="T38" fmla="*/ 1 w 769"/>
                <a:gd name="T39" fmla="*/ 1 h 977"/>
                <a:gd name="T40" fmla="*/ 1 w 769"/>
                <a:gd name="T41" fmla="*/ 1 h 977"/>
                <a:gd name="T42" fmla="*/ 1 w 769"/>
                <a:gd name="T43" fmla="*/ 1 h 977"/>
                <a:gd name="T44" fmla="*/ 1 w 769"/>
                <a:gd name="T45" fmla="*/ 1 h 977"/>
                <a:gd name="T46" fmla="*/ 1 w 769"/>
                <a:gd name="T47" fmla="*/ 1 h 977"/>
                <a:gd name="T48" fmla="*/ 1 w 769"/>
                <a:gd name="T49" fmla="*/ 1 h 977"/>
                <a:gd name="T50" fmla="*/ 1 w 769"/>
                <a:gd name="T51" fmla="*/ 1 h 977"/>
                <a:gd name="T52" fmla="*/ 1 w 769"/>
                <a:gd name="T53" fmla="*/ 1 h 977"/>
                <a:gd name="T54" fmla="*/ 1 w 769"/>
                <a:gd name="T55" fmla="*/ 1 h 977"/>
                <a:gd name="T56" fmla="*/ 1 w 769"/>
                <a:gd name="T57" fmla="*/ 1 h 977"/>
                <a:gd name="T58" fmla="*/ 1 w 769"/>
                <a:gd name="T59" fmla="*/ 1 h 977"/>
                <a:gd name="T60" fmla="*/ 1 w 769"/>
                <a:gd name="T61" fmla="*/ 1 h 977"/>
                <a:gd name="T62" fmla="*/ 1 w 769"/>
                <a:gd name="T63" fmla="*/ 1 h 977"/>
                <a:gd name="T64" fmla="*/ 1 w 769"/>
                <a:gd name="T65" fmla="*/ 1 h 977"/>
                <a:gd name="T66" fmla="*/ 1 w 769"/>
                <a:gd name="T67" fmla="*/ 1 h 977"/>
                <a:gd name="T68" fmla="*/ 1 w 769"/>
                <a:gd name="T69" fmla="*/ 1 h 977"/>
                <a:gd name="T70" fmla="*/ 1 w 769"/>
                <a:gd name="T71" fmla="*/ 1 h 977"/>
                <a:gd name="T72" fmla="*/ 1 w 769"/>
                <a:gd name="T73" fmla="*/ 1 h 977"/>
                <a:gd name="T74" fmla="*/ 1 w 769"/>
                <a:gd name="T75" fmla="*/ 1 h 977"/>
                <a:gd name="T76" fmla="*/ 1 w 769"/>
                <a:gd name="T77" fmla="*/ 1 h 977"/>
                <a:gd name="T78" fmla="*/ 1 w 769"/>
                <a:gd name="T79" fmla="*/ 1 h 977"/>
                <a:gd name="T80" fmla="*/ 1 w 769"/>
                <a:gd name="T81" fmla="*/ 1 h 977"/>
                <a:gd name="T82" fmla="*/ 1 w 769"/>
                <a:gd name="T83" fmla="*/ 1 h 977"/>
                <a:gd name="T84" fmla="*/ 1 w 769"/>
                <a:gd name="T85" fmla="*/ 1 h 977"/>
                <a:gd name="T86" fmla="*/ 1 w 769"/>
                <a:gd name="T87" fmla="*/ 1 h 977"/>
                <a:gd name="T88" fmla="*/ 1 w 769"/>
                <a:gd name="T89" fmla="*/ 1 h 977"/>
                <a:gd name="T90" fmla="*/ 1 w 769"/>
                <a:gd name="T91" fmla="*/ 1 h 977"/>
                <a:gd name="T92" fmla="*/ 1 w 769"/>
                <a:gd name="T93" fmla="*/ 1 h 977"/>
                <a:gd name="T94" fmla="*/ 1 w 769"/>
                <a:gd name="T95" fmla="*/ 1 h 977"/>
                <a:gd name="T96" fmla="*/ 1 w 769"/>
                <a:gd name="T97" fmla="*/ 1 h 977"/>
                <a:gd name="T98" fmla="*/ 1 w 769"/>
                <a:gd name="T99" fmla="*/ 1 h 977"/>
                <a:gd name="T100" fmla="*/ 1 w 769"/>
                <a:gd name="T101" fmla="*/ 1 h 977"/>
                <a:gd name="T102" fmla="*/ 1 w 769"/>
                <a:gd name="T103" fmla="*/ 1 h 977"/>
                <a:gd name="T104" fmla="*/ 1 w 769"/>
                <a:gd name="T105" fmla="*/ 1 h 977"/>
                <a:gd name="T106" fmla="*/ 1 w 769"/>
                <a:gd name="T107" fmla="*/ 1 h 977"/>
                <a:gd name="T108" fmla="*/ 1 w 769"/>
                <a:gd name="T109" fmla="*/ 1 h 977"/>
                <a:gd name="T110" fmla="*/ 1 w 769"/>
                <a:gd name="T111" fmla="*/ 1 h 977"/>
                <a:gd name="T112" fmla="*/ 1 w 769"/>
                <a:gd name="T113" fmla="*/ 0 h 977"/>
                <a:gd name="T114" fmla="*/ 0 w 769"/>
                <a:gd name="T115" fmla="*/ 0 h 977"/>
                <a:gd name="T116" fmla="*/ 1 w 769"/>
                <a:gd name="T117" fmla="*/ 1 h 97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69"/>
                <a:gd name="T178" fmla="*/ 0 h 977"/>
                <a:gd name="T179" fmla="*/ 769 w 769"/>
                <a:gd name="T180" fmla="*/ 977 h 97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69" h="977">
                  <a:moveTo>
                    <a:pt x="8" y="456"/>
                  </a:moveTo>
                  <a:lnTo>
                    <a:pt x="96" y="456"/>
                  </a:lnTo>
                  <a:lnTo>
                    <a:pt x="136" y="432"/>
                  </a:lnTo>
                  <a:lnTo>
                    <a:pt x="200" y="472"/>
                  </a:lnTo>
                  <a:lnTo>
                    <a:pt x="224" y="472"/>
                  </a:lnTo>
                  <a:lnTo>
                    <a:pt x="248" y="488"/>
                  </a:lnTo>
                  <a:lnTo>
                    <a:pt x="296" y="504"/>
                  </a:lnTo>
                  <a:lnTo>
                    <a:pt x="304" y="512"/>
                  </a:lnTo>
                  <a:lnTo>
                    <a:pt x="312" y="528"/>
                  </a:lnTo>
                  <a:lnTo>
                    <a:pt x="304" y="544"/>
                  </a:lnTo>
                  <a:lnTo>
                    <a:pt x="328" y="568"/>
                  </a:lnTo>
                  <a:lnTo>
                    <a:pt x="352" y="584"/>
                  </a:lnTo>
                  <a:lnTo>
                    <a:pt x="368" y="616"/>
                  </a:lnTo>
                  <a:lnTo>
                    <a:pt x="392" y="648"/>
                  </a:lnTo>
                  <a:lnTo>
                    <a:pt x="392" y="656"/>
                  </a:lnTo>
                  <a:lnTo>
                    <a:pt x="392" y="696"/>
                  </a:lnTo>
                  <a:lnTo>
                    <a:pt x="416" y="704"/>
                  </a:lnTo>
                  <a:lnTo>
                    <a:pt x="424" y="696"/>
                  </a:lnTo>
                  <a:lnTo>
                    <a:pt x="424" y="672"/>
                  </a:lnTo>
                  <a:lnTo>
                    <a:pt x="456" y="632"/>
                  </a:lnTo>
                  <a:lnTo>
                    <a:pt x="472" y="624"/>
                  </a:lnTo>
                  <a:lnTo>
                    <a:pt x="512" y="584"/>
                  </a:lnTo>
                  <a:lnTo>
                    <a:pt x="528" y="544"/>
                  </a:lnTo>
                  <a:lnTo>
                    <a:pt x="544" y="528"/>
                  </a:lnTo>
                  <a:lnTo>
                    <a:pt x="544" y="552"/>
                  </a:lnTo>
                  <a:lnTo>
                    <a:pt x="536" y="576"/>
                  </a:lnTo>
                  <a:lnTo>
                    <a:pt x="544" y="592"/>
                  </a:lnTo>
                  <a:lnTo>
                    <a:pt x="528" y="624"/>
                  </a:lnTo>
                  <a:lnTo>
                    <a:pt x="512" y="680"/>
                  </a:lnTo>
                  <a:lnTo>
                    <a:pt x="504" y="704"/>
                  </a:lnTo>
                  <a:lnTo>
                    <a:pt x="488" y="696"/>
                  </a:lnTo>
                  <a:lnTo>
                    <a:pt x="464" y="728"/>
                  </a:lnTo>
                  <a:lnTo>
                    <a:pt x="472" y="736"/>
                  </a:lnTo>
                  <a:lnTo>
                    <a:pt x="488" y="736"/>
                  </a:lnTo>
                  <a:lnTo>
                    <a:pt x="520" y="736"/>
                  </a:lnTo>
                  <a:lnTo>
                    <a:pt x="528" y="720"/>
                  </a:lnTo>
                  <a:lnTo>
                    <a:pt x="544" y="664"/>
                  </a:lnTo>
                  <a:lnTo>
                    <a:pt x="552" y="664"/>
                  </a:lnTo>
                  <a:lnTo>
                    <a:pt x="576" y="704"/>
                  </a:lnTo>
                  <a:lnTo>
                    <a:pt x="560" y="744"/>
                  </a:lnTo>
                  <a:lnTo>
                    <a:pt x="552" y="760"/>
                  </a:lnTo>
                  <a:lnTo>
                    <a:pt x="560" y="760"/>
                  </a:lnTo>
                  <a:lnTo>
                    <a:pt x="600" y="752"/>
                  </a:lnTo>
                  <a:lnTo>
                    <a:pt x="616" y="752"/>
                  </a:lnTo>
                  <a:lnTo>
                    <a:pt x="600" y="768"/>
                  </a:lnTo>
                  <a:lnTo>
                    <a:pt x="632" y="816"/>
                  </a:lnTo>
                  <a:lnTo>
                    <a:pt x="648" y="864"/>
                  </a:lnTo>
                  <a:lnTo>
                    <a:pt x="632" y="896"/>
                  </a:lnTo>
                  <a:lnTo>
                    <a:pt x="688" y="968"/>
                  </a:lnTo>
                  <a:lnTo>
                    <a:pt x="696" y="968"/>
                  </a:lnTo>
                  <a:lnTo>
                    <a:pt x="720" y="976"/>
                  </a:lnTo>
                  <a:lnTo>
                    <a:pt x="736" y="648"/>
                  </a:lnTo>
                  <a:lnTo>
                    <a:pt x="752" y="256"/>
                  </a:lnTo>
                  <a:lnTo>
                    <a:pt x="768" y="24"/>
                  </a:lnTo>
                  <a:lnTo>
                    <a:pt x="576" y="8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8" y="456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0196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en-SG" sz="2000" b="1" kern="0" dirty="0" smtClean="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7" name="Freeform 19"/>
            <p:cNvSpPr>
              <a:spLocks/>
            </p:cNvSpPr>
            <p:nvPr>
              <p:custDataLst>
                <p:tags r:id="rId6"/>
              </p:custDataLst>
            </p:nvPr>
          </p:nvSpPr>
          <p:spPr bwMode="gray">
            <a:xfrm>
              <a:off x="5724128" y="1980426"/>
              <a:ext cx="1869650" cy="2755061"/>
            </a:xfrm>
            <a:custGeom>
              <a:avLst/>
              <a:gdLst>
                <a:gd name="T0" fmla="*/ 1 w 977"/>
                <a:gd name="T1" fmla="*/ 1 h 1481"/>
                <a:gd name="T2" fmla="*/ 1 w 977"/>
                <a:gd name="T3" fmla="*/ 1 h 1481"/>
                <a:gd name="T4" fmla="*/ 1 w 977"/>
                <a:gd name="T5" fmla="*/ 1 h 1481"/>
                <a:gd name="T6" fmla="*/ 1 w 977"/>
                <a:gd name="T7" fmla="*/ 1 h 1481"/>
                <a:gd name="T8" fmla="*/ 1 w 977"/>
                <a:gd name="T9" fmla="*/ 1 h 1481"/>
                <a:gd name="T10" fmla="*/ 1 w 977"/>
                <a:gd name="T11" fmla="*/ 1 h 1481"/>
                <a:gd name="T12" fmla="*/ 1 w 977"/>
                <a:gd name="T13" fmla="*/ 1 h 1481"/>
                <a:gd name="T14" fmla="*/ 1 w 977"/>
                <a:gd name="T15" fmla="*/ 1 h 1481"/>
                <a:gd name="T16" fmla="*/ 1 w 977"/>
                <a:gd name="T17" fmla="*/ 1 h 1481"/>
                <a:gd name="T18" fmla="*/ 1 w 977"/>
                <a:gd name="T19" fmla="*/ 1 h 1481"/>
                <a:gd name="T20" fmla="*/ 1 w 977"/>
                <a:gd name="T21" fmla="*/ 0 h 1481"/>
                <a:gd name="T22" fmla="*/ 1 w 977"/>
                <a:gd name="T23" fmla="*/ 1 h 1481"/>
                <a:gd name="T24" fmla="*/ 1 w 977"/>
                <a:gd name="T25" fmla="*/ 1 h 1481"/>
                <a:gd name="T26" fmla="*/ 1 w 977"/>
                <a:gd name="T27" fmla="*/ 1 h 1481"/>
                <a:gd name="T28" fmla="*/ 1 w 977"/>
                <a:gd name="T29" fmla="*/ 1 h 1481"/>
                <a:gd name="T30" fmla="*/ 1 w 977"/>
                <a:gd name="T31" fmla="*/ 1 h 1481"/>
                <a:gd name="T32" fmla="*/ 1 w 977"/>
                <a:gd name="T33" fmla="*/ 1 h 1481"/>
                <a:gd name="T34" fmla="*/ 1 w 977"/>
                <a:gd name="T35" fmla="*/ 1 h 1481"/>
                <a:gd name="T36" fmla="*/ 1 w 977"/>
                <a:gd name="T37" fmla="*/ 1 h 1481"/>
                <a:gd name="T38" fmla="*/ 1 w 977"/>
                <a:gd name="T39" fmla="*/ 1 h 1481"/>
                <a:gd name="T40" fmla="*/ 1 w 977"/>
                <a:gd name="T41" fmla="*/ 1 h 1481"/>
                <a:gd name="T42" fmla="*/ 1 w 977"/>
                <a:gd name="T43" fmla="*/ 1 h 1481"/>
                <a:gd name="T44" fmla="*/ 1 w 977"/>
                <a:gd name="T45" fmla="*/ 1 h 1481"/>
                <a:gd name="T46" fmla="*/ 1 w 977"/>
                <a:gd name="T47" fmla="*/ 1 h 1481"/>
                <a:gd name="T48" fmla="*/ 1 w 977"/>
                <a:gd name="T49" fmla="*/ 1 h 1481"/>
                <a:gd name="T50" fmla="*/ 1 w 977"/>
                <a:gd name="T51" fmla="*/ 1 h 1481"/>
                <a:gd name="T52" fmla="*/ 1 w 977"/>
                <a:gd name="T53" fmla="*/ 1 h 1481"/>
                <a:gd name="T54" fmla="*/ 1 w 977"/>
                <a:gd name="T55" fmla="*/ 1 h 1481"/>
                <a:gd name="T56" fmla="*/ 1 w 977"/>
                <a:gd name="T57" fmla="*/ 1 h 1481"/>
                <a:gd name="T58" fmla="*/ 1 w 977"/>
                <a:gd name="T59" fmla="*/ 1 h 1481"/>
                <a:gd name="T60" fmla="*/ 1 w 977"/>
                <a:gd name="T61" fmla="*/ 1 h 1481"/>
                <a:gd name="T62" fmla="*/ 1 w 977"/>
                <a:gd name="T63" fmla="*/ 1 h 1481"/>
                <a:gd name="T64" fmla="*/ 1 w 977"/>
                <a:gd name="T65" fmla="*/ 1 h 1481"/>
                <a:gd name="T66" fmla="*/ 1 w 977"/>
                <a:gd name="T67" fmla="*/ 1 h 1481"/>
                <a:gd name="T68" fmla="*/ 1 w 977"/>
                <a:gd name="T69" fmla="*/ 1 h 1481"/>
                <a:gd name="T70" fmla="*/ 1 w 977"/>
                <a:gd name="T71" fmla="*/ 1 h 1481"/>
                <a:gd name="T72" fmla="*/ 1 w 977"/>
                <a:gd name="T73" fmla="*/ 1 h 1481"/>
                <a:gd name="T74" fmla="*/ 1 w 977"/>
                <a:gd name="T75" fmla="*/ 1 h 1481"/>
                <a:gd name="T76" fmla="*/ 1 w 977"/>
                <a:gd name="T77" fmla="*/ 1 h 1481"/>
                <a:gd name="T78" fmla="*/ 1 w 977"/>
                <a:gd name="T79" fmla="*/ 1 h 1481"/>
                <a:gd name="T80" fmla="*/ 1 w 977"/>
                <a:gd name="T81" fmla="*/ 1 h 1481"/>
                <a:gd name="T82" fmla="*/ 1 w 977"/>
                <a:gd name="T83" fmla="*/ 1 h 1481"/>
                <a:gd name="T84" fmla="*/ 1 w 977"/>
                <a:gd name="T85" fmla="*/ 1 h 1481"/>
                <a:gd name="T86" fmla="*/ 1 w 977"/>
                <a:gd name="T87" fmla="*/ 1 h 1481"/>
                <a:gd name="T88" fmla="*/ 1 w 977"/>
                <a:gd name="T89" fmla="*/ 1 h 1481"/>
                <a:gd name="T90" fmla="*/ 1 w 977"/>
                <a:gd name="T91" fmla="*/ 1 h 1481"/>
                <a:gd name="T92" fmla="*/ 1 w 977"/>
                <a:gd name="T93" fmla="*/ 1 h 1481"/>
                <a:gd name="T94" fmla="*/ 1 w 977"/>
                <a:gd name="T95" fmla="*/ 1 h 1481"/>
                <a:gd name="T96" fmla="*/ 1 w 977"/>
                <a:gd name="T97" fmla="*/ 1 h 1481"/>
                <a:gd name="T98" fmla="*/ 1 w 977"/>
                <a:gd name="T99" fmla="*/ 1 h 1481"/>
                <a:gd name="T100" fmla="*/ 1 w 977"/>
                <a:gd name="T101" fmla="*/ 1 h 14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77"/>
                <a:gd name="T154" fmla="*/ 0 h 1481"/>
                <a:gd name="T155" fmla="*/ 977 w 977"/>
                <a:gd name="T156" fmla="*/ 1481 h 14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77" h="1481">
                  <a:moveTo>
                    <a:pt x="0" y="1168"/>
                  </a:moveTo>
                  <a:lnTo>
                    <a:pt x="24" y="456"/>
                  </a:lnTo>
                  <a:lnTo>
                    <a:pt x="56" y="464"/>
                  </a:lnTo>
                  <a:lnTo>
                    <a:pt x="96" y="488"/>
                  </a:lnTo>
                  <a:lnTo>
                    <a:pt x="104" y="512"/>
                  </a:lnTo>
                  <a:lnTo>
                    <a:pt x="144" y="536"/>
                  </a:lnTo>
                  <a:lnTo>
                    <a:pt x="192" y="536"/>
                  </a:lnTo>
                  <a:lnTo>
                    <a:pt x="216" y="512"/>
                  </a:lnTo>
                  <a:lnTo>
                    <a:pt x="248" y="456"/>
                  </a:lnTo>
                  <a:lnTo>
                    <a:pt x="272" y="376"/>
                  </a:lnTo>
                  <a:lnTo>
                    <a:pt x="280" y="320"/>
                  </a:lnTo>
                  <a:lnTo>
                    <a:pt x="272" y="288"/>
                  </a:lnTo>
                  <a:lnTo>
                    <a:pt x="280" y="272"/>
                  </a:lnTo>
                  <a:lnTo>
                    <a:pt x="280" y="240"/>
                  </a:lnTo>
                  <a:lnTo>
                    <a:pt x="288" y="232"/>
                  </a:lnTo>
                  <a:lnTo>
                    <a:pt x="288" y="208"/>
                  </a:lnTo>
                  <a:lnTo>
                    <a:pt x="304" y="152"/>
                  </a:lnTo>
                  <a:lnTo>
                    <a:pt x="296" y="144"/>
                  </a:lnTo>
                  <a:lnTo>
                    <a:pt x="296" y="112"/>
                  </a:lnTo>
                  <a:lnTo>
                    <a:pt x="328" y="72"/>
                  </a:lnTo>
                  <a:lnTo>
                    <a:pt x="344" y="24"/>
                  </a:lnTo>
                  <a:lnTo>
                    <a:pt x="368" y="0"/>
                  </a:lnTo>
                  <a:lnTo>
                    <a:pt x="376" y="8"/>
                  </a:lnTo>
                  <a:lnTo>
                    <a:pt x="384" y="24"/>
                  </a:lnTo>
                  <a:lnTo>
                    <a:pt x="384" y="64"/>
                  </a:lnTo>
                  <a:lnTo>
                    <a:pt x="392" y="104"/>
                  </a:lnTo>
                  <a:lnTo>
                    <a:pt x="408" y="112"/>
                  </a:lnTo>
                  <a:lnTo>
                    <a:pt x="408" y="120"/>
                  </a:lnTo>
                  <a:lnTo>
                    <a:pt x="400" y="128"/>
                  </a:lnTo>
                  <a:lnTo>
                    <a:pt x="424" y="152"/>
                  </a:lnTo>
                  <a:lnTo>
                    <a:pt x="416" y="184"/>
                  </a:lnTo>
                  <a:lnTo>
                    <a:pt x="432" y="192"/>
                  </a:lnTo>
                  <a:lnTo>
                    <a:pt x="432" y="264"/>
                  </a:lnTo>
                  <a:lnTo>
                    <a:pt x="440" y="288"/>
                  </a:lnTo>
                  <a:lnTo>
                    <a:pt x="448" y="304"/>
                  </a:lnTo>
                  <a:lnTo>
                    <a:pt x="472" y="296"/>
                  </a:lnTo>
                  <a:lnTo>
                    <a:pt x="480" y="296"/>
                  </a:lnTo>
                  <a:lnTo>
                    <a:pt x="496" y="288"/>
                  </a:lnTo>
                  <a:lnTo>
                    <a:pt x="496" y="296"/>
                  </a:lnTo>
                  <a:lnTo>
                    <a:pt x="504" y="312"/>
                  </a:lnTo>
                  <a:lnTo>
                    <a:pt x="544" y="352"/>
                  </a:lnTo>
                  <a:lnTo>
                    <a:pt x="536" y="352"/>
                  </a:lnTo>
                  <a:lnTo>
                    <a:pt x="536" y="408"/>
                  </a:lnTo>
                  <a:lnTo>
                    <a:pt x="552" y="440"/>
                  </a:lnTo>
                  <a:lnTo>
                    <a:pt x="544" y="464"/>
                  </a:lnTo>
                  <a:lnTo>
                    <a:pt x="560" y="496"/>
                  </a:lnTo>
                  <a:lnTo>
                    <a:pt x="568" y="504"/>
                  </a:lnTo>
                  <a:lnTo>
                    <a:pt x="576" y="512"/>
                  </a:lnTo>
                  <a:lnTo>
                    <a:pt x="576" y="536"/>
                  </a:lnTo>
                  <a:lnTo>
                    <a:pt x="568" y="616"/>
                  </a:lnTo>
                  <a:lnTo>
                    <a:pt x="584" y="616"/>
                  </a:lnTo>
                  <a:lnTo>
                    <a:pt x="592" y="624"/>
                  </a:lnTo>
                  <a:lnTo>
                    <a:pt x="592" y="656"/>
                  </a:lnTo>
                  <a:lnTo>
                    <a:pt x="624" y="696"/>
                  </a:lnTo>
                  <a:lnTo>
                    <a:pt x="640" y="712"/>
                  </a:lnTo>
                  <a:lnTo>
                    <a:pt x="664" y="720"/>
                  </a:lnTo>
                  <a:lnTo>
                    <a:pt x="680" y="736"/>
                  </a:lnTo>
                  <a:lnTo>
                    <a:pt x="680" y="744"/>
                  </a:lnTo>
                  <a:lnTo>
                    <a:pt x="688" y="760"/>
                  </a:lnTo>
                  <a:lnTo>
                    <a:pt x="712" y="768"/>
                  </a:lnTo>
                  <a:lnTo>
                    <a:pt x="720" y="776"/>
                  </a:lnTo>
                  <a:lnTo>
                    <a:pt x="736" y="784"/>
                  </a:lnTo>
                  <a:lnTo>
                    <a:pt x="744" y="808"/>
                  </a:lnTo>
                  <a:lnTo>
                    <a:pt x="744" y="816"/>
                  </a:lnTo>
                  <a:lnTo>
                    <a:pt x="768" y="864"/>
                  </a:lnTo>
                  <a:lnTo>
                    <a:pt x="784" y="912"/>
                  </a:lnTo>
                  <a:lnTo>
                    <a:pt x="784" y="944"/>
                  </a:lnTo>
                  <a:lnTo>
                    <a:pt x="800" y="968"/>
                  </a:lnTo>
                  <a:lnTo>
                    <a:pt x="808" y="952"/>
                  </a:lnTo>
                  <a:lnTo>
                    <a:pt x="824" y="968"/>
                  </a:lnTo>
                  <a:lnTo>
                    <a:pt x="840" y="984"/>
                  </a:lnTo>
                  <a:lnTo>
                    <a:pt x="848" y="968"/>
                  </a:lnTo>
                  <a:lnTo>
                    <a:pt x="856" y="968"/>
                  </a:lnTo>
                  <a:lnTo>
                    <a:pt x="864" y="984"/>
                  </a:lnTo>
                  <a:lnTo>
                    <a:pt x="856" y="1056"/>
                  </a:lnTo>
                  <a:lnTo>
                    <a:pt x="864" y="1056"/>
                  </a:lnTo>
                  <a:lnTo>
                    <a:pt x="880" y="1080"/>
                  </a:lnTo>
                  <a:lnTo>
                    <a:pt x="888" y="1096"/>
                  </a:lnTo>
                  <a:lnTo>
                    <a:pt x="904" y="1112"/>
                  </a:lnTo>
                  <a:lnTo>
                    <a:pt x="928" y="1160"/>
                  </a:lnTo>
                  <a:lnTo>
                    <a:pt x="968" y="1232"/>
                  </a:lnTo>
                  <a:lnTo>
                    <a:pt x="976" y="1272"/>
                  </a:lnTo>
                  <a:lnTo>
                    <a:pt x="976" y="1280"/>
                  </a:lnTo>
                  <a:lnTo>
                    <a:pt x="968" y="1368"/>
                  </a:lnTo>
                  <a:lnTo>
                    <a:pt x="976" y="1408"/>
                  </a:lnTo>
                  <a:lnTo>
                    <a:pt x="976" y="1432"/>
                  </a:lnTo>
                  <a:lnTo>
                    <a:pt x="912" y="1432"/>
                  </a:lnTo>
                  <a:lnTo>
                    <a:pt x="888" y="1440"/>
                  </a:lnTo>
                  <a:lnTo>
                    <a:pt x="880" y="1472"/>
                  </a:lnTo>
                  <a:lnTo>
                    <a:pt x="864" y="1472"/>
                  </a:lnTo>
                  <a:lnTo>
                    <a:pt x="840" y="1480"/>
                  </a:lnTo>
                  <a:lnTo>
                    <a:pt x="824" y="1480"/>
                  </a:lnTo>
                  <a:lnTo>
                    <a:pt x="800" y="1448"/>
                  </a:lnTo>
                  <a:lnTo>
                    <a:pt x="784" y="1448"/>
                  </a:lnTo>
                  <a:lnTo>
                    <a:pt x="744" y="1432"/>
                  </a:lnTo>
                  <a:lnTo>
                    <a:pt x="728" y="1440"/>
                  </a:lnTo>
                  <a:lnTo>
                    <a:pt x="704" y="1440"/>
                  </a:lnTo>
                  <a:lnTo>
                    <a:pt x="680" y="1464"/>
                  </a:lnTo>
                  <a:lnTo>
                    <a:pt x="608" y="1448"/>
                  </a:lnTo>
                  <a:lnTo>
                    <a:pt x="176" y="1416"/>
                  </a:lnTo>
                  <a:lnTo>
                    <a:pt x="192" y="1184"/>
                  </a:lnTo>
                  <a:lnTo>
                    <a:pt x="0" y="1168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0196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en-SG" sz="2000" b="1" kern="0" dirty="0" smtClean="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18" name="Freeform 21"/>
            <p:cNvSpPr>
              <a:spLocks/>
            </p:cNvSpPr>
            <p:nvPr>
              <p:custDataLst>
                <p:tags r:id="rId7"/>
              </p:custDataLst>
            </p:nvPr>
          </p:nvSpPr>
          <p:spPr bwMode="gray">
            <a:xfrm>
              <a:off x="6350508" y="6351832"/>
              <a:ext cx="401769" cy="449160"/>
            </a:xfrm>
            <a:custGeom>
              <a:avLst/>
              <a:gdLst>
                <a:gd name="T0" fmla="*/ 1 w 209"/>
                <a:gd name="T1" fmla="*/ 1 h 241"/>
                <a:gd name="T2" fmla="*/ 1 w 209"/>
                <a:gd name="T3" fmla="*/ 1 h 241"/>
                <a:gd name="T4" fmla="*/ 1 w 209"/>
                <a:gd name="T5" fmla="*/ 1 h 241"/>
                <a:gd name="T6" fmla="*/ 1 w 209"/>
                <a:gd name="T7" fmla="*/ 1 h 241"/>
                <a:gd name="T8" fmla="*/ 1 w 209"/>
                <a:gd name="T9" fmla="*/ 1 h 241"/>
                <a:gd name="T10" fmla="*/ 1 w 209"/>
                <a:gd name="T11" fmla="*/ 1 h 241"/>
                <a:gd name="T12" fmla="*/ 1 w 209"/>
                <a:gd name="T13" fmla="*/ 1 h 241"/>
                <a:gd name="T14" fmla="*/ 1 w 209"/>
                <a:gd name="T15" fmla="*/ 1 h 241"/>
                <a:gd name="T16" fmla="*/ 1 w 209"/>
                <a:gd name="T17" fmla="*/ 1 h 241"/>
                <a:gd name="T18" fmla="*/ 1 w 209"/>
                <a:gd name="T19" fmla="*/ 1 h 241"/>
                <a:gd name="T20" fmla="*/ 1 w 209"/>
                <a:gd name="T21" fmla="*/ 1 h 241"/>
                <a:gd name="T22" fmla="*/ 1 w 209"/>
                <a:gd name="T23" fmla="*/ 1 h 241"/>
                <a:gd name="T24" fmla="*/ 1 w 209"/>
                <a:gd name="T25" fmla="*/ 1 h 241"/>
                <a:gd name="T26" fmla="*/ 1 w 209"/>
                <a:gd name="T27" fmla="*/ 1 h 241"/>
                <a:gd name="T28" fmla="*/ 1 w 209"/>
                <a:gd name="T29" fmla="*/ 1 h 241"/>
                <a:gd name="T30" fmla="*/ 1 w 209"/>
                <a:gd name="T31" fmla="*/ 1 h 241"/>
                <a:gd name="T32" fmla="*/ 1 w 209"/>
                <a:gd name="T33" fmla="*/ 1 h 241"/>
                <a:gd name="T34" fmla="*/ 1 w 209"/>
                <a:gd name="T35" fmla="*/ 1 h 241"/>
                <a:gd name="T36" fmla="*/ 0 w 209"/>
                <a:gd name="T37" fmla="*/ 1 h 241"/>
                <a:gd name="T38" fmla="*/ 1 w 209"/>
                <a:gd name="T39" fmla="*/ 1 h 241"/>
                <a:gd name="T40" fmla="*/ 1 w 209"/>
                <a:gd name="T41" fmla="*/ 0 h 241"/>
                <a:gd name="T42" fmla="*/ 1 w 209"/>
                <a:gd name="T43" fmla="*/ 1 h 241"/>
                <a:gd name="T44" fmla="*/ 1 w 209"/>
                <a:gd name="T45" fmla="*/ 1 h 24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09"/>
                <a:gd name="T70" fmla="*/ 0 h 241"/>
                <a:gd name="T71" fmla="*/ 209 w 209"/>
                <a:gd name="T72" fmla="*/ 241 h 24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09" h="241">
                  <a:moveTo>
                    <a:pt x="168" y="32"/>
                  </a:moveTo>
                  <a:lnTo>
                    <a:pt x="192" y="16"/>
                  </a:lnTo>
                  <a:lnTo>
                    <a:pt x="208" y="40"/>
                  </a:lnTo>
                  <a:lnTo>
                    <a:pt x="208" y="112"/>
                  </a:lnTo>
                  <a:lnTo>
                    <a:pt x="176" y="152"/>
                  </a:lnTo>
                  <a:lnTo>
                    <a:pt x="176" y="184"/>
                  </a:lnTo>
                  <a:lnTo>
                    <a:pt x="160" y="208"/>
                  </a:lnTo>
                  <a:lnTo>
                    <a:pt x="152" y="192"/>
                  </a:lnTo>
                  <a:lnTo>
                    <a:pt x="144" y="192"/>
                  </a:lnTo>
                  <a:lnTo>
                    <a:pt x="120" y="232"/>
                  </a:lnTo>
                  <a:lnTo>
                    <a:pt x="104" y="240"/>
                  </a:lnTo>
                  <a:lnTo>
                    <a:pt x="80" y="232"/>
                  </a:lnTo>
                  <a:lnTo>
                    <a:pt x="64" y="240"/>
                  </a:lnTo>
                  <a:lnTo>
                    <a:pt x="56" y="240"/>
                  </a:lnTo>
                  <a:lnTo>
                    <a:pt x="56" y="216"/>
                  </a:lnTo>
                  <a:lnTo>
                    <a:pt x="24" y="168"/>
                  </a:lnTo>
                  <a:lnTo>
                    <a:pt x="24" y="136"/>
                  </a:lnTo>
                  <a:lnTo>
                    <a:pt x="32" y="120"/>
                  </a:lnTo>
                  <a:lnTo>
                    <a:pt x="0" y="48"/>
                  </a:lnTo>
                  <a:lnTo>
                    <a:pt x="8" y="8"/>
                  </a:lnTo>
                  <a:lnTo>
                    <a:pt x="16" y="0"/>
                  </a:lnTo>
                  <a:lnTo>
                    <a:pt x="96" y="40"/>
                  </a:lnTo>
                  <a:lnTo>
                    <a:pt x="168" y="32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0196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en-SG" sz="2000" b="1" kern="0" dirty="0" smtClean="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pic>
        <p:nvPicPr>
          <p:cNvPr id="22" name="Picture 21"/>
          <p:cNvPicPr/>
          <p:nvPr/>
        </p:nvPicPr>
        <p:blipFill rotWithShape="1">
          <a:blip r:embed="rId10"/>
          <a:srcRect l="2849" t="63989" r="85408" b="28254"/>
          <a:stretch/>
        </p:blipFill>
        <p:spPr>
          <a:xfrm>
            <a:off x="6990928" y="3573016"/>
            <a:ext cx="1918226" cy="137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58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Project and Operations Opportunities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14</a:t>
            </a:fld>
            <a:endParaRPr lang="en-AU" altLang="en-US" dirty="0"/>
          </a:p>
        </p:txBody>
      </p:sp>
      <p:graphicFrame>
        <p:nvGraphicFramePr>
          <p:cNvPr id="10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4772953"/>
              </p:ext>
            </p:extLst>
          </p:nvPr>
        </p:nvGraphicFramePr>
        <p:xfrm>
          <a:off x="827584" y="960080"/>
          <a:ext cx="7416824" cy="53492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7416824"/>
              </a:tblGrid>
              <a:tr h="216024">
                <a:tc>
                  <a:txBody>
                    <a:bodyPr/>
                    <a:lstStyle/>
                    <a:p>
                      <a:pPr algn="l"/>
                      <a:endParaRPr lang="en-AU" sz="900" dirty="0"/>
                    </a:p>
                  </a:txBody>
                  <a:tcPr anchor="ctr"/>
                </a:tc>
              </a:tr>
              <a:tr h="370800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Geotechnical</a:t>
                      </a:r>
                      <a:r>
                        <a:rPr lang="en-AU" sz="2000" b="0" baseline="0" dirty="0" smtClean="0"/>
                        <a:t> Field Investigations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Field Survey Works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Cultural</a:t>
                      </a:r>
                      <a:r>
                        <a:rPr lang="en-AU" sz="2000" b="0" baseline="0" dirty="0" smtClean="0"/>
                        <a:t> Heritage Survey Works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Engineering</a:t>
                      </a:r>
                      <a:r>
                        <a:rPr lang="en-AU" sz="2000" b="0" baseline="0" dirty="0" smtClean="0"/>
                        <a:t> Design for Pipeline and Control Systems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Supply of </a:t>
                      </a:r>
                      <a:r>
                        <a:rPr lang="en-AU" sz="2000" b="0" dirty="0" err="1" smtClean="0"/>
                        <a:t>Aftercoolers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Supply</a:t>
                      </a:r>
                      <a:r>
                        <a:rPr lang="en-AU" sz="2000" b="0" baseline="0" dirty="0" smtClean="0"/>
                        <a:t> of Filters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Supply of Valves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Supply of Control Buildings (including</a:t>
                      </a:r>
                      <a:r>
                        <a:rPr lang="en-AU" sz="2000" b="0" baseline="0" dirty="0" smtClean="0"/>
                        <a:t> </a:t>
                      </a:r>
                      <a:r>
                        <a:rPr lang="en-AU" sz="2000" b="0" baseline="0" dirty="0" err="1" smtClean="0"/>
                        <a:t>fitout</a:t>
                      </a:r>
                      <a:r>
                        <a:rPr lang="en-AU" sz="2000" b="0" baseline="0" dirty="0" smtClean="0"/>
                        <a:t>)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Supply of Industrial</a:t>
                      </a:r>
                      <a:r>
                        <a:rPr lang="en-AU" sz="2000" b="0" baseline="0" dirty="0" smtClean="0"/>
                        <a:t> Heaters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Supply of Pipe</a:t>
                      </a:r>
                      <a:r>
                        <a:rPr lang="en-AU" sz="2000" b="0" baseline="0" dirty="0" smtClean="0"/>
                        <a:t> and Fittings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Supply of Vessels and Tanks</a:t>
                      </a:r>
                    </a:p>
                  </a:txBody>
                  <a:tcPr anchor="ctr"/>
                </a:tc>
              </a:tr>
              <a:tr h="370800">
                <a:tc>
                  <a:txBody>
                    <a:bodyPr/>
                    <a:lstStyle/>
                    <a:p>
                      <a:pPr algn="l"/>
                      <a:r>
                        <a:rPr lang="en-AU" sz="2000" b="0" dirty="0" smtClean="0"/>
                        <a:t>Construction Management and Site QA personnel (fixed term)</a:t>
                      </a:r>
                      <a:endParaRPr lang="en-AU" sz="2000" b="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pPr algn="l"/>
                      <a:r>
                        <a:rPr lang="en-AU" sz="1800" b="1" dirty="0" smtClean="0"/>
                        <a:t>More listed by McConnell Dowell</a:t>
                      </a:r>
                      <a:endParaRPr lang="en-AU" sz="18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020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Project and Operations Opportunities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15</a:t>
            </a:fld>
            <a:endParaRPr lang="en-AU" alt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298270"/>
              </p:ext>
            </p:extLst>
          </p:nvPr>
        </p:nvGraphicFramePr>
        <p:xfrm>
          <a:off x="827584" y="1012240"/>
          <a:ext cx="7416824" cy="211836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7416824"/>
              </a:tblGrid>
              <a:tr h="216024">
                <a:tc>
                  <a:txBody>
                    <a:bodyPr/>
                    <a:lstStyle/>
                    <a:p>
                      <a:endParaRPr lang="en-AU" sz="900" dirty="0"/>
                    </a:p>
                  </a:txBody>
                  <a:tcPr anchor="ctr"/>
                </a:tc>
              </a:tr>
              <a:tr h="370800">
                <a:tc>
                  <a:txBody>
                    <a:bodyPr/>
                    <a:lstStyle/>
                    <a:p>
                      <a:r>
                        <a:rPr lang="en-AU" sz="2000" dirty="0" smtClean="0"/>
                        <a:t>O&amp;M personnel (</a:t>
                      </a:r>
                      <a:r>
                        <a:rPr lang="en-AU" sz="2000" dirty="0" err="1" smtClean="0"/>
                        <a:t>Mech</a:t>
                      </a:r>
                      <a:r>
                        <a:rPr lang="en-AU" sz="2000" baseline="0" dirty="0" smtClean="0"/>
                        <a:t> and E&amp;I Trades) – Employee Opportunities</a:t>
                      </a:r>
                      <a:endParaRPr lang="en-AU" sz="200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r>
                        <a:rPr lang="en-AU" sz="2000" dirty="0" smtClean="0"/>
                        <a:t>Cleaning Services</a:t>
                      </a:r>
                      <a:endParaRPr lang="en-AU" sz="200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r>
                        <a:rPr lang="en-AU" sz="2000" dirty="0" smtClean="0"/>
                        <a:t>Accommodation &amp; Meals</a:t>
                      </a:r>
                      <a:endParaRPr lang="en-AU" sz="2000" dirty="0"/>
                    </a:p>
                  </a:txBody>
                  <a:tcPr anchor="ctr"/>
                </a:tc>
              </a:tr>
              <a:tr h="322243">
                <a:tc>
                  <a:txBody>
                    <a:bodyPr/>
                    <a:lstStyle/>
                    <a:p>
                      <a:r>
                        <a:rPr lang="en-AU" sz="2000" dirty="0" smtClean="0"/>
                        <a:t>Maintenance</a:t>
                      </a:r>
                      <a:r>
                        <a:rPr lang="en-AU" sz="2000" baseline="0" dirty="0" smtClean="0"/>
                        <a:t> Support Contracts</a:t>
                      </a:r>
                      <a:endParaRPr lang="en-AU" sz="20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0" t="12754" r="2158" b="3765"/>
          <a:stretch/>
        </p:blipFill>
        <p:spPr>
          <a:xfrm>
            <a:off x="1547664" y="3140968"/>
            <a:ext cx="5960368" cy="331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582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Jemena Prequalification Requirements</a:t>
            </a:r>
            <a:endParaRPr lang="en-AU" dirty="0"/>
          </a:p>
        </p:txBody>
      </p:sp>
      <p:sp>
        <p:nvSpPr>
          <p:cNvPr id="23" name="Freeform 22"/>
          <p:cNvSpPr/>
          <p:nvPr/>
        </p:nvSpPr>
        <p:spPr>
          <a:xfrm>
            <a:off x="1240855" y="5733256"/>
            <a:ext cx="6571505" cy="668238"/>
          </a:xfrm>
          <a:custGeom>
            <a:avLst/>
            <a:gdLst>
              <a:gd name="connsiteX0" fmla="*/ 0 w 3629195"/>
              <a:gd name="connsiteY0" fmla="*/ 0 h 668238"/>
              <a:gd name="connsiteX1" fmla="*/ 3629195 w 3629195"/>
              <a:gd name="connsiteY1" fmla="*/ 0 h 668238"/>
              <a:gd name="connsiteX2" fmla="*/ 3629195 w 3629195"/>
              <a:gd name="connsiteY2" fmla="*/ 668238 h 668238"/>
              <a:gd name="connsiteX3" fmla="*/ 0 w 3629195"/>
              <a:gd name="connsiteY3" fmla="*/ 668238 h 668238"/>
              <a:gd name="connsiteX4" fmla="*/ 0 w 3629195"/>
              <a:gd name="connsiteY4" fmla="*/ 0 h 66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195" h="668238">
                <a:moveTo>
                  <a:pt x="0" y="0"/>
                </a:moveTo>
                <a:lnTo>
                  <a:pt x="3629195" y="0"/>
                </a:lnTo>
                <a:lnTo>
                  <a:pt x="3629195" y="668238"/>
                </a:lnTo>
                <a:lnTo>
                  <a:pt x="0" y="668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568" tIns="99568" rIns="99568" bIns="9956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000" kern="1200" dirty="0" smtClean="0"/>
              <a:t>Refer to the packages on the ICN Gateway portal</a:t>
            </a:r>
            <a:r>
              <a:rPr lang="en-AU" sz="2000" kern="1200" dirty="0" smtClean="0">
                <a:solidFill>
                  <a:srgbClr val="FF0000"/>
                </a:solidFill>
              </a:rPr>
              <a:t> after project award</a:t>
            </a:r>
            <a:r>
              <a:rPr lang="en-AU" sz="2000" kern="1200" dirty="0" smtClean="0"/>
              <a:t> to see more specific requirements</a:t>
            </a:r>
            <a:endParaRPr lang="en-AU" sz="2000" kern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3A22D-90CC-4848-B3FA-D8CAB510F066}" type="slidenum">
              <a:rPr lang="en-AU" altLang="en-US" smtClean="0"/>
              <a:pPr/>
              <a:t>16</a:t>
            </a:fld>
            <a:endParaRPr lang="en-AU" altLang="en-US" dirty="0"/>
          </a:p>
        </p:txBody>
      </p:sp>
      <p:grpSp>
        <p:nvGrpSpPr>
          <p:cNvPr id="38" name="Group 37"/>
          <p:cNvGrpSpPr/>
          <p:nvPr/>
        </p:nvGrpSpPr>
        <p:grpSpPr>
          <a:xfrm>
            <a:off x="1135728" y="1299625"/>
            <a:ext cx="7036671" cy="729970"/>
            <a:chOff x="1135729" y="1299625"/>
            <a:chExt cx="6775732" cy="729970"/>
          </a:xfrm>
        </p:grpSpPr>
        <p:sp>
          <p:nvSpPr>
            <p:cNvPr id="11" name="Rectangle 10"/>
            <p:cNvSpPr/>
            <p:nvPr/>
          </p:nvSpPr>
          <p:spPr>
            <a:xfrm>
              <a:off x="1135729" y="1299625"/>
              <a:ext cx="6775732" cy="72997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1256173" y="1415725"/>
              <a:ext cx="497769" cy="497769"/>
            </a:xfrm>
            <a:prstGeom prst="rect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1927817" y="1330490"/>
              <a:ext cx="5983644" cy="668238"/>
            </a:xfrm>
            <a:custGeom>
              <a:avLst/>
              <a:gdLst>
                <a:gd name="connsiteX0" fmla="*/ 0 w 3629195"/>
                <a:gd name="connsiteY0" fmla="*/ 0 h 668238"/>
                <a:gd name="connsiteX1" fmla="*/ 3629195 w 3629195"/>
                <a:gd name="connsiteY1" fmla="*/ 0 h 668238"/>
                <a:gd name="connsiteX2" fmla="*/ 3629195 w 3629195"/>
                <a:gd name="connsiteY2" fmla="*/ 668238 h 668238"/>
                <a:gd name="connsiteX3" fmla="*/ 0 w 3629195"/>
                <a:gd name="connsiteY3" fmla="*/ 668238 h 668238"/>
                <a:gd name="connsiteX4" fmla="*/ 0 w 3629195"/>
                <a:gd name="connsiteY4" fmla="*/ 0 h 6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195" h="668238">
                  <a:moveTo>
                    <a:pt x="0" y="0"/>
                  </a:moveTo>
                  <a:lnTo>
                    <a:pt x="3629195" y="0"/>
                  </a:lnTo>
                  <a:lnTo>
                    <a:pt x="3629195" y="668238"/>
                  </a:lnTo>
                  <a:lnTo>
                    <a:pt x="0" y="66823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dirty="0"/>
                <a:t>Demonstrated experience in similar work scopes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135728" y="2174007"/>
            <a:ext cx="7036671" cy="729970"/>
            <a:chOff x="1135729" y="2178574"/>
            <a:chExt cx="6775732" cy="729970"/>
          </a:xfrm>
        </p:grpSpPr>
        <p:sp>
          <p:nvSpPr>
            <p:cNvPr id="26" name="Rectangle 25"/>
            <p:cNvSpPr/>
            <p:nvPr/>
          </p:nvSpPr>
          <p:spPr>
            <a:xfrm>
              <a:off x="1135729" y="2178574"/>
              <a:ext cx="6775732" cy="72997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AU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256173" y="2294674"/>
              <a:ext cx="497769" cy="497769"/>
            </a:xfrm>
            <a:prstGeom prst="rect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1927817" y="2209439"/>
              <a:ext cx="5983644" cy="668238"/>
            </a:xfrm>
            <a:custGeom>
              <a:avLst/>
              <a:gdLst>
                <a:gd name="connsiteX0" fmla="*/ 0 w 3629195"/>
                <a:gd name="connsiteY0" fmla="*/ 0 h 668238"/>
                <a:gd name="connsiteX1" fmla="*/ 3629195 w 3629195"/>
                <a:gd name="connsiteY1" fmla="*/ 0 h 668238"/>
                <a:gd name="connsiteX2" fmla="*/ 3629195 w 3629195"/>
                <a:gd name="connsiteY2" fmla="*/ 668238 h 668238"/>
                <a:gd name="connsiteX3" fmla="*/ 0 w 3629195"/>
                <a:gd name="connsiteY3" fmla="*/ 668238 h 668238"/>
                <a:gd name="connsiteX4" fmla="*/ 0 w 3629195"/>
                <a:gd name="connsiteY4" fmla="*/ 0 h 6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195" h="668238">
                  <a:moveTo>
                    <a:pt x="0" y="0"/>
                  </a:moveTo>
                  <a:lnTo>
                    <a:pt x="3629195" y="0"/>
                  </a:lnTo>
                  <a:lnTo>
                    <a:pt x="3629195" y="668238"/>
                  </a:lnTo>
                  <a:lnTo>
                    <a:pt x="0" y="66823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dirty="0"/>
                <a:t>Australian / local good references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35728" y="3048389"/>
            <a:ext cx="7036671" cy="729970"/>
            <a:chOff x="1135729" y="3101043"/>
            <a:chExt cx="6775732" cy="729970"/>
          </a:xfrm>
        </p:grpSpPr>
        <p:sp>
          <p:nvSpPr>
            <p:cNvPr id="29" name="Rectangle 28"/>
            <p:cNvSpPr/>
            <p:nvPr/>
          </p:nvSpPr>
          <p:spPr>
            <a:xfrm>
              <a:off x="1135729" y="3101043"/>
              <a:ext cx="6775732" cy="72997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AU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256173" y="3217143"/>
              <a:ext cx="497769" cy="497769"/>
            </a:xfrm>
            <a:prstGeom prst="rect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1927817" y="3131908"/>
              <a:ext cx="5983644" cy="668238"/>
            </a:xfrm>
            <a:custGeom>
              <a:avLst/>
              <a:gdLst>
                <a:gd name="connsiteX0" fmla="*/ 0 w 3629195"/>
                <a:gd name="connsiteY0" fmla="*/ 0 h 668238"/>
                <a:gd name="connsiteX1" fmla="*/ 3629195 w 3629195"/>
                <a:gd name="connsiteY1" fmla="*/ 0 h 668238"/>
                <a:gd name="connsiteX2" fmla="*/ 3629195 w 3629195"/>
                <a:gd name="connsiteY2" fmla="*/ 668238 h 668238"/>
                <a:gd name="connsiteX3" fmla="*/ 0 w 3629195"/>
                <a:gd name="connsiteY3" fmla="*/ 668238 h 668238"/>
                <a:gd name="connsiteX4" fmla="*/ 0 w 3629195"/>
                <a:gd name="connsiteY4" fmla="*/ 0 h 6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195" h="668238">
                  <a:moveTo>
                    <a:pt x="0" y="0"/>
                  </a:moveTo>
                  <a:lnTo>
                    <a:pt x="3629195" y="0"/>
                  </a:lnTo>
                  <a:lnTo>
                    <a:pt x="3629195" y="668238"/>
                  </a:lnTo>
                  <a:lnTo>
                    <a:pt x="0" y="66823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dirty="0"/>
                <a:t>Cost competitiveness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135728" y="3922771"/>
            <a:ext cx="7036671" cy="729970"/>
            <a:chOff x="1135729" y="3999104"/>
            <a:chExt cx="6775732" cy="729970"/>
          </a:xfrm>
        </p:grpSpPr>
        <p:sp>
          <p:nvSpPr>
            <p:cNvPr id="32" name="Rectangle 31"/>
            <p:cNvSpPr/>
            <p:nvPr/>
          </p:nvSpPr>
          <p:spPr>
            <a:xfrm>
              <a:off x="1135729" y="3999104"/>
              <a:ext cx="6775732" cy="72997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AU" dirty="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256173" y="4115204"/>
              <a:ext cx="497769" cy="497769"/>
            </a:xfrm>
            <a:prstGeom prst="rect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1927817" y="4029969"/>
              <a:ext cx="5983644" cy="668238"/>
            </a:xfrm>
            <a:custGeom>
              <a:avLst/>
              <a:gdLst>
                <a:gd name="connsiteX0" fmla="*/ 0 w 3629195"/>
                <a:gd name="connsiteY0" fmla="*/ 0 h 668238"/>
                <a:gd name="connsiteX1" fmla="*/ 3629195 w 3629195"/>
                <a:gd name="connsiteY1" fmla="*/ 0 h 668238"/>
                <a:gd name="connsiteX2" fmla="*/ 3629195 w 3629195"/>
                <a:gd name="connsiteY2" fmla="*/ 668238 h 668238"/>
                <a:gd name="connsiteX3" fmla="*/ 0 w 3629195"/>
                <a:gd name="connsiteY3" fmla="*/ 668238 h 668238"/>
                <a:gd name="connsiteX4" fmla="*/ 0 w 3629195"/>
                <a:gd name="connsiteY4" fmla="*/ 0 h 6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195" h="668238">
                  <a:moveTo>
                    <a:pt x="0" y="0"/>
                  </a:moveTo>
                  <a:lnTo>
                    <a:pt x="3629195" y="0"/>
                  </a:lnTo>
                  <a:lnTo>
                    <a:pt x="3629195" y="668238"/>
                  </a:lnTo>
                  <a:lnTo>
                    <a:pt x="0" y="66823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dirty="0"/>
                <a:t>Robust HSEQ systems and processes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135728" y="4797152"/>
            <a:ext cx="7036671" cy="729970"/>
            <a:chOff x="1135729" y="3999104"/>
            <a:chExt cx="6775732" cy="729970"/>
          </a:xfrm>
        </p:grpSpPr>
        <p:sp>
          <p:nvSpPr>
            <p:cNvPr id="40" name="Rectangle 39"/>
            <p:cNvSpPr/>
            <p:nvPr/>
          </p:nvSpPr>
          <p:spPr>
            <a:xfrm>
              <a:off x="1135729" y="3999104"/>
              <a:ext cx="6775732" cy="72997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AU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256173" y="4115204"/>
              <a:ext cx="497769" cy="497769"/>
            </a:xfrm>
            <a:prstGeom prst="rect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Freeform 41"/>
            <p:cNvSpPr/>
            <p:nvPr/>
          </p:nvSpPr>
          <p:spPr>
            <a:xfrm>
              <a:off x="1927817" y="4029969"/>
              <a:ext cx="5983644" cy="668238"/>
            </a:xfrm>
            <a:custGeom>
              <a:avLst/>
              <a:gdLst>
                <a:gd name="connsiteX0" fmla="*/ 0 w 3629195"/>
                <a:gd name="connsiteY0" fmla="*/ 0 h 668238"/>
                <a:gd name="connsiteX1" fmla="*/ 3629195 w 3629195"/>
                <a:gd name="connsiteY1" fmla="*/ 0 h 668238"/>
                <a:gd name="connsiteX2" fmla="*/ 3629195 w 3629195"/>
                <a:gd name="connsiteY2" fmla="*/ 668238 h 668238"/>
                <a:gd name="connsiteX3" fmla="*/ 0 w 3629195"/>
                <a:gd name="connsiteY3" fmla="*/ 668238 h 668238"/>
                <a:gd name="connsiteX4" fmla="*/ 0 w 3629195"/>
                <a:gd name="connsiteY4" fmla="*/ 0 h 6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9195" h="668238">
                  <a:moveTo>
                    <a:pt x="0" y="0"/>
                  </a:moveTo>
                  <a:lnTo>
                    <a:pt x="3629195" y="0"/>
                  </a:lnTo>
                  <a:lnTo>
                    <a:pt x="3629195" y="668238"/>
                  </a:lnTo>
                  <a:lnTo>
                    <a:pt x="0" y="66823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dirty="0"/>
                <a:t>Ability to negotiate commercial terms and conditions</a:t>
              </a:r>
            </a:p>
          </p:txBody>
        </p:sp>
      </p:grpSp>
      <p:sp>
        <p:nvSpPr>
          <p:cNvPr id="43" name="Freeform 42"/>
          <p:cNvSpPr/>
          <p:nvPr/>
        </p:nvSpPr>
        <p:spPr>
          <a:xfrm>
            <a:off x="1279823" y="1450617"/>
            <a:ext cx="468399" cy="497769"/>
          </a:xfrm>
          <a:custGeom>
            <a:avLst/>
            <a:gdLst>
              <a:gd name="connsiteX0" fmla="*/ 0 w 3629195"/>
              <a:gd name="connsiteY0" fmla="*/ 0 h 668238"/>
              <a:gd name="connsiteX1" fmla="*/ 3629195 w 3629195"/>
              <a:gd name="connsiteY1" fmla="*/ 0 h 668238"/>
              <a:gd name="connsiteX2" fmla="*/ 3629195 w 3629195"/>
              <a:gd name="connsiteY2" fmla="*/ 668238 h 668238"/>
              <a:gd name="connsiteX3" fmla="*/ 0 w 3629195"/>
              <a:gd name="connsiteY3" fmla="*/ 668238 h 668238"/>
              <a:gd name="connsiteX4" fmla="*/ 0 w 3629195"/>
              <a:gd name="connsiteY4" fmla="*/ 0 h 66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195" h="668238">
                <a:moveTo>
                  <a:pt x="0" y="0"/>
                </a:moveTo>
                <a:lnTo>
                  <a:pt x="3629195" y="0"/>
                </a:lnTo>
                <a:lnTo>
                  <a:pt x="3629195" y="668238"/>
                </a:lnTo>
                <a:lnTo>
                  <a:pt x="0" y="668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200" dirty="0" smtClean="0">
                <a:solidFill>
                  <a:schemeClr val="accent2"/>
                </a:solidFill>
                <a:sym typeface="Wingdings"/>
              </a:rPr>
              <a:t>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1279823" y="2329012"/>
            <a:ext cx="468399" cy="497769"/>
          </a:xfrm>
          <a:custGeom>
            <a:avLst/>
            <a:gdLst>
              <a:gd name="connsiteX0" fmla="*/ 0 w 3629195"/>
              <a:gd name="connsiteY0" fmla="*/ 0 h 668238"/>
              <a:gd name="connsiteX1" fmla="*/ 3629195 w 3629195"/>
              <a:gd name="connsiteY1" fmla="*/ 0 h 668238"/>
              <a:gd name="connsiteX2" fmla="*/ 3629195 w 3629195"/>
              <a:gd name="connsiteY2" fmla="*/ 668238 h 668238"/>
              <a:gd name="connsiteX3" fmla="*/ 0 w 3629195"/>
              <a:gd name="connsiteY3" fmla="*/ 668238 h 668238"/>
              <a:gd name="connsiteX4" fmla="*/ 0 w 3629195"/>
              <a:gd name="connsiteY4" fmla="*/ 0 h 66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195" h="668238">
                <a:moveTo>
                  <a:pt x="0" y="0"/>
                </a:moveTo>
                <a:lnTo>
                  <a:pt x="3629195" y="0"/>
                </a:lnTo>
                <a:lnTo>
                  <a:pt x="3629195" y="668238"/>
                </a:lnTo>
                <a:lnTo>
                  <a:pt x="0" y="668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200" dirty="0" smtClean="0">
                <a:solidFill>
                  <a:schemeClr val="accent2"/>
                </a:solidFill>
                <a:sym typeface="Wingdings"/>
              </a:rPr>
              <a:t>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1279823" y="3213863"/>
            <a:ext cx="468399" cy="497769"/>
          </a:xfrm>
          <a:custGeom>
            <a:avLst/>
            <a:gdLst>
              <a:gd name="connsiteX0" fmla="*/ 0 w 3629195"/>
              <a:gd name="connsiteY0" fmla="*/ 0 h 668238"/>
              <a:gd name="connsiteX1" fmla="*/ 3629195 w 3629195"/>
              <a:gd name="connsiteY1" fmla="*/ 0 h 668238"/>
              <a:gd name="connsiteX2" fmla="*/ 3629195 w 3629195"/>
              <a:gd name="connsiteY2" fmla="*/ 668238 h 668238"/>
              <a:gd name="connsiteX3" fmla="*/ 0 w 3629195"/>
              <a:gd name="connsiteY3" fmla="*/ 668238 h 668238"/>
              <a:gd name="connsiteX4" fmla="*/ 0 w 3629195"/>
              <a:gd name="connsiteY4" fmla="*/ 0 h 66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195" h="668238">
                <a:moveTo>
                  <a:pt x="0" y="0"/>
                </a:moveTo>
                <a:lnTo>
                  <a:pt x="3629195" y="0"/>
                </a:lnTo>
                <a:lnTo>
                  <a:pt x="3629195" y="668238"/>
                </a:lnTo>
                <a:lnTo>
                  <a:pt x="0" y="668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200" dirty="0" smtClean="0">
                <a:solidFill>
                  <a:schemeClr val="accent2"/>
                </a:solidFill>
                <a:sym typeface="Wingdings"/>
              </a:rPr>
              <a:t>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1279823" y="4083940"/>
            <a:ext cx="468399" cy="497769"/>
          </a:xfrm>
          <a:custGeom>
            <a:avLst/>
            <a:gdLst>
              <a:gd name="connsiteX0" fmla="*/ 0 w 3629195"/>
              <a:gd name="connsiteY0" fmla="*/ 0 h 668238"/>
              <a:gd name="connsiteX1" fmla="*/ 3629195 w 3629195"/>
              <a:gd name="connsiteY1" fmla="*/ 0 h 668238"/>
              <a:gd name="connsiteX2" fmla="*/ 3629195 w 3629195"/>
              <a:gd name="connsiteY2" fmla="*/ 668238 h 668238"/>
              <a:gd name="connsiteX3" fmla="*/ 0 w 3629195"/>
              <a:gd name="connsiteY3" fmla="*/ 668238 h 668238"/>
              <a:gd name="connsiteX4" fmla="*/ 0 w 3629195"/>
              <a:gd name="connsiteY4" fmla="*/ 0 h 66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195" h="668238">
                <a:moveTo>
                  <a:pt x="0" y="0"/>
                </a:moveTo>
                <a:lnTo>
                  <a:pt x="3629195" y="0"/>
                </a:lnTo>
                <a:lnTo>
                  <a:pt x="3629195" y="668238"/>
                </a:lnTo>
                <a:lnTo>
                  <a:pt x="0" y="668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200" dirty="0" smtClean="0">
                <a:solidFill>
                  <a:schemeClr val="accent2"/>
                </a:solidFill>
                <a:sym typeface="Wingdings"/>
              </a:rPr>
              <a:t>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1279823" y="4958320"/>
            <a:ext cx="468399" cy="497769"/>
          </a:xfrm>
          <a:custGeom>
            <a:avLst/>
            <a:gdLst>
              <a:gd name="connsiteX0" fmla="*/ 0 w 3629195"/>
              <a:gd name="connsiteY0" fmla="*/ 0 h 668238"/>
              <a:gd name="connsiteX1" fmla="*/ 3629195 w 3629195"/>
              <a:gd name="connsiteY1" fmla="*/ 0 h 668238"/>
              <a:gd name="connsiteX2" fmla="*/ 3629195 w 3629195"/>
              <a:gd name="connsiteY2" fmla="*/ 668238 h 668238"/>
              <a:gd name="connsiteX3" fmla="*/ 0 w 3629195"/>
              <a:gd name="connsiteY3" fmla="*/ 668238 h 668238"/>
              <a:gd name="connsiteX4" fmla="*/ 0 w 3629195"/>
              <a:gd name="connsiteY4" fmla="*/ 0 h 66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195" h="668238">
                <a:moveTo>
                  <a:pt x="0" y="0"/>
                </a:moveTo>
                <a:lnTo>
                  <a:pt x="3629195" y="0"/>
                </a:lnTo>
                <a:lnTo>
                  <a:pt x="3629195" y="668238"/>
                </a:lnTo>
                <a:lnTo>
                  <a:pt x="0" y="6682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200" dirty="0" smtClean="0">
                <a:solidFill>
                  <a:schemeClr val="accent2"/>
                </a:solidFill>
                <a:sym typeface="Wingdings"/>
              </a:rPr>
              <a:t></a:t>
            </a:r>
            <a:endParaRPr lang="en-US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97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89" y="1135778"/>
            <a:ext cx="8262478" cy="5344312"/>
          </a:xfrm>
          <a:prstGeom prst="roundRect">
            <a:avLst>
              <a:gd name="adj" fmla="val 23885"/>
            </a:avLst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Key Jemena Objectives for NEGI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17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278984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18</a:t>
            </a:fld>
            <a:endParaRPr lang="en-AU" alt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971600" y="3068960"/>
            <a:ext cx="7141783" cy="11521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AU" sz="2800" dirty="0" smtClean="0">
                <a:solidFill>
                  <a:schemeClr val="bg1"/>
                </a:solidFill>
                <a:latin typeface="+mn-lt"/>
              </a:rPr>
              <a:t>  </a:t>
            </a:r>
          </a:p>
          <a:p>
            <a:pPr algn="ctr">
              <a:lnSpc>
                <a:spcPct val="90000"/>
              </a:lnSpc>
              <a:buNone/>
            </a:pPr>
            <a:r>
              <a:rPr lang="en-AU" sz="3600" b="1" dirty="0" smtClean="0">
                <a:solidFill>
                  <a:schemeClr val="bg1"/>
                </a:solidFill>
                <a:hlinkClick r:id="rId2"/>
              </a:rPr>
              <a:t>NEGI.enquiry@jemena.com.au</a:t>
            </a:r>
            <a:endParaRPr lang="en-AU" sz="3600" b="1" dirty="0">
              <a:solidFill>
                <a:schemeClr val="bg1"/>
              </a:solidFill>
            </a:endParaRPr>
          </a:p>
          <a:p>
            <a:pPr marL="0" lvl="0" indent="0" algn="ctr">
              <a:lnSpc>
                <a:spcPct val="90000"/>
              </a:lnSpc>
              <a:buNone/>
            </a:pPr>
            <a:endParaRPr lang="en-AU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754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Agenda</a:t>
            </a:r>
            <a:endParaRPr lang="en-AU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6249856"/>
              </p:ext>
            </p:extLst>
          </p:nvPr>
        </p:nvGraphicFramePr>
        <p:xfrm>
          <a:off x="395288" y="1341439"/>
          <a:ext cx="8229600" cy="39648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304"/>
                <a:gridCol w="7725296"/>
              </a:tblGrid>
              <a:tr h="407971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 smtClean="0"/>
                        <a:t>1.</a:t>
                      </a:r>
                      <a:endParaRPr lang="en-A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 sz="2000" b="1" dirty="0" smtClean="0"/>
                        <a:t>Jemena</a:t>
                      </a:r>
                      <a:endParaRPr lang="en-AU" sz="2000" b="1" dirty="0"/>
                    </a:p>
                  </a:txBody>
                  <a:tcPr anchor="ctr"/>
                </a:tc>
              </a:tr>
              <a:tr h="407971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 smtClean="0"/>
                        <a:t>2.</a:t>
                      </a:r>
                      <a:endParaRPr lang="en-A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 sz="2000" b="1" dirty="0" smtClean="0"/>
                        <a:t>McConnell Dowell</a:t>
                      </a:r>
                      <a:endParaRPr lang="en-AU" sz="2000" b="1" dirty="0"/>
                    </a:p>
                  </a:txBody>
                  <a:tcPr anchor="ctr"/>
                </a:tc>
              </a:tr>
              <a:tr h="407971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 smtClean="0"/>
                        <a:t>3.</a:t>
                      </a:r>
                      <a:endParaRPr lang="en-A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 sz="2000" b="1" dirty="0" smtClean="0"/>
                        <a:t>Questions</a:t>
                      </a:r>
                      <a:r>
                        <a:rPr lang="en-AU" sz="2000" b="1" baseline="0" dirty="0" smtClean="0"/>
                        <a:t> and break</a:t>
                      </a:r>
                      <a:endParaRPr lang="en-AU" sz="2000" b="1" dirty="0"/>
                    </a:p>
                  </a:txBody>
                  <a:tcPr anchor="ctr"/>
                </a:tc>
              </a:tr>
              <a:tr h="407971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 smtClean="0"/>
                        <a:t>4.</a:t>
                      </a:r>
                      <a:endParaRPr lang="en-A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 sz="2000" b="1" dirty="0" smtClean="0"/>
                        <a:t>Industry Capability</a:t>
                      </a:r>
                      <a:r>
                        <a:rPr lang="en-AU" sz="2000" b="1" baseline="0" dirty="0" smtClean="0"/>
                        <a:t> Network</a:t>
                      </a:r>
                      <a:endParaRPr lang="en-AU" sz="2000" b="1" dirty="0"/>
                    </a:p>
                  </a:txBody>
                  <a:tcPr anchor="ctr"/>
                </a:tc>
              </a:tr>
              <a:tr h="407971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 smtClean="0"/>
                        <a:t>5.</a:t>
                      </a:r>
                      <a:endParaRPr lang="en-A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 sz="2000" b="1" dirty="0" smtClean="0"/>
                        <a:t>Indigenous Business Network</a:t>
                      </a:r>
                      <a:endParaRPr lang="en-AU" sz="2000" b="1" dirty="0"/>
                    </a:p>
                  </a:txBody>
                  <a:tcPr anchor="ctr"/>
                </a:tc>
              </a:tr>
              <a:tr h="407971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 smtClean="0"/>
                        <a:t>6.</a:t>
                      </a:r>
                      <a:endParaRPr lang="en-A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 sz="2000" b="1" dirty="0" smtClean="0"/>
                        <a:t>Departments of Business (NT)</a:t>
                      </a:r>
                      <a:r>
                        <a:rPr lang="en-AU" sz="2000" b="1" baseline="0" dirty="0" smtClean="0"/>
                        <a:t> and </a:t>
                      </a:r>
                    </a:p>
                    <a:p>
                      <a:r>
                        <a:rPr lang="en-AU" sz="2000" b="1" baseline="0" dirty="0" smtClean="0"/>
                        <a:t>State Development (Queensland)</a:t>
                      </a:r>
                      <a:endParaRPr lang="en-AU" sz="2000" b="1" dirty="0"/>
                    </a:p>
                  </a:txBody>
                  <a:tcPr anchor="ctr"/>
                </a:tc>
              </a:tr>
              <a:tr h="407971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 smtClean="0"/>
                        <a:t>7.</a:t>
                      </a:r>
                      <a:endParaRPr lang="en-A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 sz="2000" b="1" dirty="0" smtClean="0"/>
                        <a:t>AusIndustry</a:t>
                      </a:r>
                      <a:endParaRPr lang="en-AU" sz="2000" b="1" dirty="0"/>
                    </a:p>
                  </a:txBody>
                  <a:tcPr anchor="ctr"/>
                </a:tc>
              </a:tr>
              <a:tr h="407971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 smtClean="0"/>
                        <a:t>8.</a:t>
                      </a:r>
                      <a:endParaRPr lang="en-A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 sz="2000" b="1" dirty="0" smtClean="0"/>
                        <a:t>Chambers of Commerce</a:t>
                      </a:r>
                      <a:r>
                        <a:rPr lang="en-AU" sz="2000" b="1" baseline="0" dirty="0" smtClean="0"/>
                        <a:t> &amp; Industry</a:t>
                      </a:r>
                      <a:endParaRPr lang="en-AU" sz="2000" b="1" dirty="0"/>
                    </a:p>
                  </a:txBody>
                  <a:tcPr anchor="ctr"/>
                </a:tc>
              </a:tr>
              <a:tr h="407971">
                <a:tc>
                  <a:txBody>
                    <a:bodyPr/>
                    <a:lstStyle/>
                    <a:p>
                      <a:pPr algn="ctr"/>
                      <a:r>
                        <a:rPr lang="en-AU" sz="2000" b="1" dirty="0" smtClean="0"/>
                        <a:t>9.</a:t>
                      </a:r>
                      <a:endParaRPr lang="en-A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AU" sz="2000" b="1" dirty="0" smtClean="0"/>
                        <a:t>Questions and networking</a:t>
                      </a:r>
                      <a:endParaRPr lang="en-AU" sz="20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3A22D-90CC-4848-B3FA-D8CAB510F066}" type="slidenum">
              <a:rPr lang="en-AU" altLang="en-US" smtClean="0"/>
              <a:pPr/>
              <a:t>2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59584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Safety Moment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3A22D-90CC-4848-B3FA-D8CAB510F066}" type="slidenum">
              <a:rPr lang="en-AU" altLang="en-US" smtClean="0"/>
              <a:pPr/>
              <a:t>3</a:t>
            </a:fld>
            <a:endParaRPr lang="en-AU" alt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772" y="1628800"/>
            <a:ext cx="410445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3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the NEGI?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4</a:t>
            </a:fld>
            <a:endParaRPr lang="en-AU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3"/>
            <a:ext cx="4536504" cy="3888431"/>
          </a:xfrm>
        </p:spPr>
        <p:txBody>
          <a:bodyPr>
            <a:noAutofit/>
          </a:bodyPr>
          <a:lstStyle/>
          <a:p>
            <a:pPr marL="442913"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Jemena </a:t>
            </a:r>
            <a:r>
              <a:rPr lang="en-US" sz="1400" dirty="0" smtClean="0">
                <a:solidFill>
                  <a:schemeClr val="tx1"/>
                </a:solidFill>
              </a:rPr>
              <a:t>is participating in </a:t>
            </a:r>
            <a:r>
              <a:rPr lang="en-US" sz="1400" dirty="0">
                <a:solidFill>
                  <a:schemeClr val="tx1"/>
                </a:solidFill>
              </a:rPr>
              <a:t>the </a:t>
            </a:r>
            <a:r>
              <a:rPr lang="en-US" sz="1400" dirty="0" smtClean="0">
                <a:solidFill>
                  <a:schemeClr val="tx1"/>
                </a:solidFill>
              </a:rPr>
              <a:t>Northern Territory (NT) Government’s North </a:t>
            </a:r>
            <a:r>
              <a:rPr lang="en-US" sz="1400" dirty="0">
                <a:solidFill>
                  <a:schemeClr val="tx1"/>
                </a:solidFill>
              </a:rPr>
              <a:t>East Gas Interconnector (NEGI) </a:t>
            </a:r>
            <a:r>
              <a:rPr lang="en-US" sz="1400" dirty="0" smtClean="0">
                <a:solidFill>
                  <a:schemeClr val="tx1"/>
                </a:solidFill>
              </a:rPr>
              <a:t>Competitive Process </a:t>
            </a:r>
          </a:p>
          <a:p>
            <a:pPr marL="442913"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 smtClean="0">
                <a:solidFill>
                  <a:schemeClr val="tx1"/>
                </a:solidFill>
              </a:rPr>
              <a:t>We have been shortlisted as one of four Proponents to submit a Final Proposal for the NEGI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</a:p>
          <a:p>
            <a:pPr marL="442913"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The purpose of the NEGI </a:t>
            </a:r>
            <a:r>
              <a:rPr lang="en-US" sz="1400" dirty="0">
                <a:solidFill>
                  <a:schemeClr val="tx1"/>
                </a:solidFill>
              </a:rPr>
              <a:t>p</a:t>
            </a:r>
            <a:r>
              <a:rPr lang="en-US" sz="1400" dirty="0" smtClean="0">
                <a:solidFill>
                  <a:schemeClr val="tx1"/>
                </a:solidFill>
              </a:rPr>
              <a:t>roject </a:t>
            </a:r>
            <a:r>
              <a:rPr lang="en-US" sz="1400" dirty="0">
                <a:solidFill>
                  <a:schemeClr val="tx1"/>
                </a:solidFill>
              </a:rPr>
              <a:t>is to </a:t>
            </a:r>
            <a:r>
              <a:rPr lang="en-US" sz="1400" dirty="0" smtClean="0">
                <a:solidFill>
                  <a:schemeClr val="tx1"/>
                </a:solidFill>
              </a:rPr>
              <a:t>develop a pipeline to transport gas from </a:t>
            </a:r>
            <a:r>
              <a:rPr lang="en-US" sz="1400" dirty="0">
                <a:solidFill>
                  <a:schemeClr val="tx1"/>
                </a:solidFill>
              </a:rPr>
              <a:t>NT </a:t>
            </a:r>
            <a:r>
              <a:rPr lang="en-US" sz="1400" dirty="0" smtClean="0">
                <a:solidFill>
                  <a:schemeClr val="tx1"/>
                </a:solidFill>
              </a:rPr>
              <a:t>reserves to </a:t>
            </a:r>
            <a:r>
              <a:rPr lang="en-US" sz="1400" dirty="0">
                <a:solidFill>
                  <a:schemeClr val="tx1"/>
                </a:solidFill>
              </a:rPr>
              <a:t>the </a:t>
            </a:r>
            <a:r>
              <a:rPr lang="en-US" sz="1400" dirty="0" smtClean="0">
                <a:solidFill>
                  <a:schemeClr val="tx1"/>
                </a:solidFill>
              </a:rPr>
              <a:t>eastern Australian gas </a:t>
            </a:r>
            <a:r>
              <a:rPr lang="en-US" sz="1400" dirty="0">
                <a:solidFill>
                  <a:schemeClr val="tx1"/>
                </a:solidFill>
              </a:rPr>
              <a:t>market and to stimulate gas production and promote economic </a:t>
            </a:r>
            <a:r>
              <a:rPr lang="en-US" sz="1400" dirty="0" smtClean="0">
                <a:solidFill>
                  <a:schemeClr val="tx1"/>
                </a:solidFill>
              </a:rPr>
              <a:t>development in </a:t>
            </a:r>
            <a:r>
              <a:rPr lang="en-US" sz="1400" dirty="0">
                <a:solidFill>
                  <a:schemeClr val="tx1"/>
                </a:solidFill>
              </a:rPr>
              <a:t>the NT</a:t>
            </a:r>
          </a:p>
          <a:p>
            <a:pPr marL="442913"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Our Final Proposal will reflect robust planning and include local participation in delivering the NEGI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319808" y="5425479"/>
            <a:ext cx="6360368" cy="1171873"/>
            <a:chOff x="1319808" y="5486454"/>
            <a:chExt cx="6360368" cy="1171873"/>
          </a:xfrm>
        </p:grpSpPr>
        <p:graphicFrame>
          <p:nvGraphicFramePr>
            <p:cNvPr id="8" name="Diagram 7"/>
            <p:cNvGraphicFramePr/>
            <p:nvPr>
              <p:extLst>
                <p:ext uri="{D42A27DB-BD31-4B8C-83A1-F6EECF244321}">
                  <p14:modId xmlns:p14="http://schemas.microsoft.com/office/powerpoint/2010/main" val="3584351327"/>
                </p:ext>
              </p:extLst>
            </p:nvPr>
          </p:nvGraphicFramePr>
          <p:xfrm>
            <a:off x="1319808" y="5805264"/>
            <a:ext cx="6360368" cy="57606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9" name="TextBox 8"/>
            <p:cNvSpPr txBox="1"/>
            <p:nvPr/>
          </p:nvSpPr>
          <p:spPr>
            <a:xfrm>
              <a:off x="3635896" y="6381328"/>
              <a:ext cx="15121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dirty="0" smtClean="0">
                  <a:solidFill>
                    <a:srgbClr val="3B3C3E"/>
                  </a:solidFill>
                </a:rPr>
                <a:t>Mar 2015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652120" y="6366712"/>
              <a:ext cx="15121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dirty="0" smtClean="0">
                  <a:solidFill>
                    <a:srgbClr val="3B3C3E"/>
                  </a:solidFill>
                </a:rPr>
                <a:t>Sep 2015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19672" y="6366711"/>
              <a:ext cx="15121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sz="1200" dirty="0" smtClean="0">
                  <a:solidFill>
                    <a:srgbClr val="3B3C3E"/>
                  </a:solidFill>
                </a:rPr>
                <a:t>Dec 2014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31640" y="5486454"/>
              <a:ext cx="3312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AU" dirty="0" smtClean="0">
                  <a:solidFill>
                    <a:srgbClr val="3B3C3E"/>
                  </a:solidFill>
                </a:rPr>
                <a:t>NEGI Competitive Process timeline</a:t>
              </a: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"/>
          <a:stretch/>
        </p:blipFill>
        <p:spPr bwMode="auto">
          <a:xfrm>
            <a:off x="4721090" y="1772816"/>
            <a:ext cx="4422910" cy="307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721090" y="1434262"/>
            <a:ext cx="4315406" cy="33855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 smtClean="0">
                <a:solidFill>
                  <a:schemeClr val="bg1"/>
                </a:solidFill>
              </a:rPr>
              <a:t>Possible pipeline routes</a:t>
            </a:r>
          </a:p>
        </p:txBody>
      </p:sp>
    </p:spTree>
    <p:extLst>
      <p:ext uri="{BB962C8B-B14F-4D97-AF65-F5344CB8AC3E}">
        <p14:creationId xmlns:p14="http://schemas.microsoft.com/office/powerpoint/2010/main" val="395358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Purpose of this Roadshow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340769"/>
            <a:ext cx="8229600" cy="3744416"/>
          </a:xfrm>
        </p:spPr>
        <p:txBody>
          <a:bodyPr/>
          <a:lstStyle/>
          <a:p>
            <a:pPr marL="266700" lvl="1" indent="-266700">
              <a:buFontTx/>
              <a:buChar char="•"/>
            </a:pPr>
            <a:r>
              <a:rPr lang="en-US" b="1" dirty="0" smtClean="0"/>
              <a:t>We will commit to Northern Territory, western Queensland and indigenous business participation </a:t>
            </a:r>
            <a:r>
              <a:rPr lang="en-US" b="1" dirty="0"/>
              <a:t>and </a:t>
            </a:r>
            <a:r>
              <a:rPr lang="en-US" b="1" dirty="0" smtClean="0"/>
              <a:t>employment targets</a:t>
            </a:r>
          </a:p>
          <a:p>
            <a:pPr marL="266700" lvl="1" indent="-266700">
              <a:buFontTx/>
              <a:buChar char="•"/>
            </a:pPr>
            <a:endParaRPr lang="en-US" b="1" dirty="0"/>
          </a:p>
          <a:p>
            <a:pPr marL="266700" lvl="1" indent="-266700">
              <a:buFontTx/>
              <a:buChar char="•"/>
            </a:pPr>
            <a:r>
              <a:rPr lang="en-US" b="1" dirty="0" smtClean="0"/>
              <a:t>This roadshow will help determine the level of local interest and support available and will help </a:t>
            </a:r>
            <a:r>
              <a:rPr lang="en-US" b="1" dirty="0"/>
              <a:t>to inform </a:t>
            </a:r>
            <a:r>
              <a:rPr lang="en-US" b="1" dirty="0" smtClean="0"/>
              <a:t>those targets</a:t>
            </a:r>
          </a:p>
          <a:p>
            <a:pPr marL="266700" lvl="1" indent="-266700">
              <a:buFontTx/>
              <a:buChar char="•"/>
            </a:pPr>
            <a:endParaRPr lang="en-US" b="1" dirty="0" smtClean="0"/>
          </a:p>
          <a:p>
            <a:pPr marL="266700" lvl="1" indent="-266700">
              <a:buFontTx/>
              <a:buChar char="•"/>
            </a:pPr>
            <a:r>
              <a:rPr lang="en-US" b="1" dirty="0" smtClean="0"/>
              <a:t>Jemena are new to the Northern Territory</a:t>
            </a:r>
            <a:endParaRPr lang="en-US" b="1" dirty="0"/>
          </a:p>
          <a:p>
            <a:pPr marL="266700" lvl="1" indent="-266700">
              <a:buFontTx/>
              <a:buChar char="•"/>
            </a:pPr>
            <a:endParaRPr lang="en-US" b="1" dirty="0"/>
          </a:p>
          <a:p>
            <a:pPr marL="266700" lvl="1" indent="-266700">
              <a:buFontTx/>
              <a:buChar char="•"/>
            </a:pPr>
            <a:r>
              <a:rPr lang="en-US" b="1" dirty="0" smtClean="0"/>
              <a:t>We’d like to take this opportunity to tell you about ourselves and our constructor, McConnell Dowell</a:t>
            </a:r>
            <a:endParaRPr lang="en-AU" b="1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5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111880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14436"/>
            <a:ext cx="7658102" cy="24473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About Jemena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3A22D-90CC-4848-B3FA-D8CAB510F066}" type="slidenum">
              <a:rPr lang="en-AU" altLang="en-US" smtClean="0"/>
              <a:pPr/>
              <a:t>6</a:t>
            </a:fld>
            <a:endParaRPr lang="en-AU" alt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308836" y="1196752"/>
            <a:ext cx="8644361" cy="1152128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en-AU" sz="2800" dirty="0">
                <a:solidFill>
                  <a:schemeClr val="bg1"/>
                </a:solidFill>
                <a:latin typeface="+mn-lt"/>
              </a:rPr>
              <a:t>One of Australia’s </a:t>
            </a:r>
            <a:r>
              <a:rPr lang="en-AU" sz="2800" b="1" dirty="0">
                <a:solidFill>
                  <a:schemeClr val="bg1"/>
                </a:solidFill>
                <a:latin typeface="+mn-lt"/>
              </a:rPr>
              <a:t>leading, </a:t>
            </a:r>
            <a:r>
              <a:rPr lang="en-AU" sz="2800" b="1" dirty="0" smtClean="0">
                <a:solidFill>
                  <a:schemeClr val="bg1"/>
                </a:solidFill>
                <a:latin typeface="+mn-lt"/>
              </a:rPr>
              <a:t>experienced </a:t>
            </a:r>
            <a:r>
              <a:rPr lang="en-AU" sz="2800" b="1" dirty="0">
                <a:solidFill>
                  <a:schemeClr val="bg1"/>
                </a:solidFill>
                <a:latin typeface="+mn-lt"/>
              </a:rPr>
              <a:t>&amp; innovative</a:t>
            </a:r>
            <a:r>
              <a:rPr lang="en-AU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AU" sz="2800" dirty="0" smtClean="0">
                <a:solidFill>
                  <a:schemeClr val="bg1"/>
                </a:solidFill>
                <a:latin typeface="+mn-lt"/>
              </a:rPr>
              <a:t>energy </a:t>
            </a:r>
            <a:r>
              <a:rPr lang="en-AU" sz="2800" dirty="0">
                <a:solidFill>
                  <a:schemeClr val="bg1"/>
                </a:solidFill>
                <a:latin typeface="+mn-lt"/>
              </a:rPr>
              <a:t>infrastructure companies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1174633" y="5553236"/>
            <a:ext cx="6912768" cy="648072"/>
          </a:xfrm>
          <a:prstGeom prst="roundRect">
            <a:avLst/>
          </a:prstGeom>
          <a:solidFill>
            <a:srgbClr val="F5822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lnSpc>
                <a:spcPct val="90000"/>
              </a:lnSpc>
              <a:buNone/>
            </a:pPr>
            <a:r>
              <a:rPr lang="en-AU" sz="2800" dirty="0" smtClean="0">
                <a:solidFill>
                  <a:schemeClr val="bg1"/>
                </a:solidFill>
                <a:latin typeface="+mn-lt"/>
              </a:rPr>
              <a:t>  $8.5B of Australian infrastructure assets</a:t>
            </a:r>
            <a:endParaRPr lang="en-AU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952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About Jemena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3A22D-90CC-4848-B3FA-D8CAB510F066}" type="slidenum">
              <a:rPr lang="en-AU" altLang="en-US" smtClean="0"/>
              <a:pPr/>
              <a:t>7</a:t>
            </a:fld>
            <a:endParaRPr lang="en-AU" alt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1400675" y="6165304"/>
            <a:ext cx="6342650" cy="504056"/>
          </a:xfrm>
          <a:prstGeom prst="roundRect">
            <a:avLst/>
          </a:prstGeom>
          <a:solidFill>
            <a:srgbClr val="F5822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lnSpc>
                <a:spcPct val="90000"/>
              </a:lnSpc>
              <a:buNone/>
            </a:pPr>
            <a:r>
              <a:rPr lang="en-AU" sz="1800" b="1" dirty="0" smtClean="0">
                <a:solidFill>
                  <a:schemeClr val="bg1"/>
                </a:solidFill>
                <a:latin typeface="+mn-lt"/>
              </a:rPr>
              <a:t>Supporting the needs of Australians every day…</a:t>
            </a:r>
            <a:endParaRPr lang="en-AU" sz="1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Freeform 14"/>
          <p:cNvSpPr>
            <a:spLocks/>
          </p:cNvSpPr>
          <p:nvPr>
            <p:custDataLst>
              <p:tags r:id="rId2"/>
            </p:custDataLst>
          </p:nvPr>
        </p:nvSpPr>
        <p:spPr bwMode="gray">
          <a:xfrm>
            <a:off x="3565837" y="3832422"/>
            <a:ext cx="1562787" cy="1325339"/>
          </a:xfrm>
          <a:custGeom>
            <a:avLst/>
            <a:gdLst>
              <a:gd name="T0" fmla="*/ 0 w 817"/>
              <a:gd name="T1" fmla="*/ 1 h 713"/>
              <a:gd name="T2" fmla="*/ 1 w 817"/>
              <a:gd name="T3" fmla="*/ 0 h 713"/>
              <a:gd name="T4" fmla="*/ 1 w 817"/>
              <a:gd name="T5" fmla="*/ 1 h 713"/>
              <a:gd name="T6" fmla="*/ 1 w 817"/>
              <a:gd name="T7" fmla="*/ 1 h 713"/>
              <a:gd name="T8" fmla="*/ 1 w 817"/>
              <a:gd name="T9" fmla="*/ 1 h 713"/>
              <a:gd name="T10" fmla="*/ 1 w 817"/>
              <a:gd name="T11" fmla="*/ 1 h 713"/>
              <a:gd name="T12" fmla="*/ 1 w 817"/>
              <a:gd name="T13" fmla="*/ 1 h 713"/>
              <a:gd name="T14" fmla="*/ 1 w 817"/>
              <a:gd name="T15" fmla="*/ 1 h 713"/>
              <a:gd name="T16" fmla="*/ 1 w 817"/>
              <a:gd name="T17" fmla="*/ 1 h 713"/>
              <a:gd name="T18" fmla="*/ 1 w 817"/>
              <a:gd name="T19" fmla="*/ 1 h 713"/>
              <a:gd name="T20" fmla="*/ 1 w 817"/>
              <a:gd name="T21" fmla="*/ 1 h 713"/>
              <a:gd name="T22" fmla="*/ 1 w 817"/>
              <a:gd name="T23" fmla="*/ 1 h 713"/>
              <a:gd name="T24" fmla="*/ 1 w 817"/>
              <a:gd name="T25" fmla="*/ 1 h 713"/>
              <a:gd name="T26" fmla="*/ 1 w 817"/>
              <a:gd name="T27" fmla="*/ 1 h 713"/>
              <a:gd name="T28" fmla="*/ 1 w 817"/>
              <a:gd name="T29" fmla="*/ 1 h 713"/>
              <a:gd name="T30" fmla="*/ 1 w 817"/>
              <a:gd name="T31" fmla="*/ 1 h 713"/>
              <a:gd name="T32" fmla="*/ 1 w 817"/>
              <a:gd name="T33" fmla="*/ 1 h 713"/>
              <a:gd name="T34" fmla="*/ 1 w 817"/>
              <a:gd name="T35" fmla="*/ 1 h 713"/>
              <a:gd name="T36" fmla="*/ 1 w 817"/>
              <a:gd name="T37" fmla="*/ 1 h 713"/>
              <a:gd name="T38" fmla="*/ 1 w 817"/>
              <a:gd name="T39" fmla="*/ 1 h 713"/>
              <a:gd name="T40" fmla="*/ 1 w 817"/>
              <a:gd name="T41" fmla="*/ 1 h 713"/>
              <a:gd name="T42" fmla="*/ 1 w 817"/>
              <a:gd name="T43" fmla="*/ 1 h 713"/>
              <a:gd name="T44" fmla="*/ 1 w 817"/>
              <a:gd name="T45" fmla="*/ 1 h 713"/>
              <a:gd name="T46" fmla="*/ 1 w 817"/>
              <a:gd name="T47" fmla="*/ 1 h 713"/>
              <a:gd name="T48" fmla="*/ 1 w 817"/>
              <a:gd name="T49" fmla="*/ 1 h 713"/>
              <a:gd name="T50" fmla="*/ 1 w 817"/>
              <a:gd name="T51" fmla="*/ 1 h 713"/>
              <a:gd name="T52" fmla="*/ 1 w 817"/>
              <a:gd name="T53" fmla="*/ 1 h 713"/>
              <a:gd name="T54" fmla="*/ 1 w 817"/>
              <a:gd name="T55" fmla="*/ 1 h 713"/>
              <a:gd name="T56" fmla="*/ 1 w 817"/>
              <a:gd name="T57" fmla="*/ 1 h 713"/>
              <a:gd name="T58" fmla="*/ 1 w 817"/>
              <a:gd name="T59" fmla="*/ 1 h 713"/>
              <a:gd name="T60" fmla="*/ 1 w 817"/>
              <a:gd name="T61" fmla="*/ 1 h 713"/>
              <a:gd name="T62" fmla="*/ 1 w 817"/>
              <a:gd name="T63" fmla="*/ 1 h 713"/>
              <a:gd name="T64" fmla="*/ 1 w 817"/>
              <a:gd name="T65" fmla="*/ 1 h 713"/>
              <a:gd name="T66" fmla="*/ 1 w 817"/>
              <a:gd name="T67" fmla="*/ 1 h 713"/>
              <a:gd name="T68" fmla="*/ 1 w 817"/>
              <a:gd name="T69" fmla="*/ 1 h 713"/>
              <a:gd name="T70" fmla="*/ 1 w 817"/>
              <a:gd name="T71" fmla="*/ 1 h 713"/>
              <a:gd name="T72" fmla="*/ 1 w 817"/>
              <a:gd name="T73" fmla="*/ 1 h 713"/>
              <a:gd name="T74" fmla="*/ 1 w 817"/>
              <a:gd name="T75" fmla="*/ 1 h 713"/>
              <a:gd name="T76" fmla="*/ 1 w 817"/>
              <a:gd name="T77" fmla="*/ 1 h 713"/>
              <a:gd name="T78" fmla="*/ 1 w 817"/>
              <a:gd name="T79" fmla="*/ 1 h 713"/>
              <a:gd name="T80" fmla="*/ 1 w 817"/>
              <a:gd name="T81" fmla="*/ 1 h 713"/>
              <a:gd name="T82" fmla="*/ 1 w 817"/>
              <a:gd name="T83" fmla="*/ 1 h 713"/>
              <a:gd name="T84" fmla="*/ 1 w 817"/>
              <a:gd name="T85" fmla="*/ 1 h 713"/>
              <a:gd name="T86" fmla="*/ 1 w 817"/>
              <a:gd name="T87" fmla="*/ 1 h 713"/>
              <a:gd name="T88" fmla="*/ 0 w 817"/>
              <a:gd name="T89" fmla="*/ 1 h 71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817"/>
              <a:gd name="T136" fmla="*/ 0 h 713"/>
              <a:gd name="T137" fmla="*/ 817 w 817"/>
              <a:gd name="T138" fmla="*/ 713 h 71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817" h="713">
                <a:moveTo>
                  <a:pt x="0" y="392"/>
                </a:moveTo>
                <a:lnTo>
                  <a:pt x="16" y="0"/>
                </a:lnTo>
                <a:lnTo>
                  <a:pt x="448" y="32"/>
                </a:lnTo>
                <a:lnTo>
                  <a:pt x="520" y="48"/>
                </a:lnTo>
                <a:lnTo>
                  <a:pt x="544" y="24"/>
                </a:lnTo>
                <a:lnTo>
                  <a:pt x="568" y="24"/>
                </a:lnTo>
                <a:lnTo>
                  <a:pt x="584" y="16"/>
                </a:lnTo>
                <a:lnTo>
                  <a:pt x="624" y="32"/>
                </a:lnTo>
                <a:lnTo>
                  <a:pt x="640" y="32"/>
                </a:lnTo>
                <a:lnTo>
                  <a:pt x="664" y="64"/>
                </a:lnTo>
                <a:lnTo>
                  <a:pt x="680" y="64"/>
                </a:lnTo>
                <a:lnTo>
                  <a:pt x="704" y="56"/>
                </a:lnTo>
                <a:lnTo>
                  <a:pt x="720" y="56"/>
                </a:lnTo>
                <a:lnTo>
                  <a:pt x="728" y="24"/>
                </a:lnTo>
                <a:lnTo>
                  <a:pt x="752" y="16"/>
                </a:lnTo>
                <a:lnTo>
                  <a:pt x="816" y="16"/>
                </a:lnTo>
                <a:lnTo>
                  <a:pt x="816" y="56"/>
                </a:lnTo>
                <a:lnTo>
                  <a:pt x="808" y="96"/>
                </a:lnTo>
                <a:lnTo>
                  <a:pt x="760" y="216"/>
                </a:lnTo>
                <a:lnTo>
                  <a:pt x="760" y="248"/>
                </a:lnTo>
                <a:lnTo>
                  <a:pt x="728" y="312"/>
                </a:lnTo>
                <a:lnTo>
                  <a:pt x="704" y="336"/>
                </a:lnTo>
                <a:lnTo>
                  <a:pt x="696" y="360"/>
                </a:lnTo>
                <a:lnTo>
                  <a:pt x="632" y="416"/>
                </a:lnTo>
                <a:lnTo>
                  <a:pt x="600" y="472"/>
                </a:lnTo>
                <a:lnTo>
                  <a:pt x="568" y="536"/>
                </a:lnTo>
                <a:lnTo>
                  <a:pt x="544" y="576"/>
                </a:lnTo>
                <a:lnTo>
                  <a:pt x="520" y="672"/>
                </a:lnTo>
                <a:lnTo>
                  <a:pt x="512" y="712"/>
                </a:lnTo>
                <a:lnTo>
                  <a:pt x="416" y="640"/>
                </a:lnTo>
                <a:lnTo>
                  <a:pt x="408" y="608"/>
                </a:lnTo>
                <a:lnTo>
                  <a:pt x="392" y="584"/>
                </a:lnTo>
                <a:lnTo>
                  <a:pt x="296" y="568"/>
                </a:lnTo>
                <a:lnTo>
                  <a:pt x="272" y="560"/>
                </a:lnTo>
                <a:lnTo>
                  <a:pt x="240" y="552"/>
                </a:lnTo>
                <a:lnTo>
                  <a:pt x="224" y="560"/>
                </a:lnTo>
                <a:lnTo>
                  <a:pt x="200" y="560"/>
                </a:lnTo>
                <a:lnTo>
                  <a:pt x="184" y="520"/>
                </a:lnTo>
                <a:lnTo>
                  <a:pt x="136" y="480"/>
                </a:lnTo>
                <a:lnTo>
                  <a:pt x="136" y="464"/>
                </a:lnTo>
                <a:lnTo>
                  <a:pt x="128" y="448"/>
                </a:lnTo>
                <a:lnTo>
                  <a:pt x="104" y="440"/>
                </a:lnTo>
                <a:lnTo>
                  <a:pt x="88" y="448"/>
                </a:lnTo>
                <a:lnTo>
                  <a:pt x="48" y="392"/>
                </a:lnTo>
                <a:lnTo>
                  <a:pt x="0" y="392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30196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SG" sz="2000" b="1" kern="0" dirty="0" smtClean="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11" name="Freeform 15"/>
          <p:cNvSpPr>
            <a:spLocks/>
          </p:cNvSpPr>
          <p:nvPr>
            <p:custDataLst>
              <p:tags r:id="rId3"/>
            </p:custDataLst>
          </p:nvPr>
        </p:nvSpPr>
        <p:spPr bwMode="gray">
          <a:xfrm>
            <a:off x="3534202" y="4563098"/>
            <a:ext cx="1015495" cy="787612"/>
          </a:xfrm>
          <a:custGeom>
            <a:avLst/>
            <a:gdLst>
              <a:gd name="T0" fmla="*/ 1 w 529"/>
              <a:gd name="T1" fmla="*/ 0 h 425"/>
              <a:gd name="T2" fmla="*/ 0 w 529"/>
              <a:gd name="T3" fmla="*/ 1 h 425"/>
              <a:gd name="T4" fmla="*/ 1 w 529"/>
              <a:gd name="T5" fmla="*/ 1 h 425"/>
              <a:gd name="T6" fmla="*/ 1 w 529"/>
              <a:gd name="T7" fmla="*/ 1 h 425"/>
              <a:gd name="T8" fmla="*/ 1 w 529"/>
              <a:gd name="T9" fmla="*/ 1 h 425"/>
              <a:gd name="T10" fmla="*/ 1 w 529"/>
              <a:gd name="T11" fmla="*/ 1 h 425"/>
              <a:gd name="T12" fmla="*/ 1 w 529"/>
              <a:gd name="T13" fmla="*/ 1 h 425"/>
              <a:gd name="T14" fmla="*/ 1 w 529"/>
              <a:gd name="T15" fmla="*/ 1 h 425"/>
              <a:gd name="T16" fmla="*/ 1 w 529"/>
              <a:gd name="T17" fmla="*/ 1 h 425"/>
              <a:gd name="T18" fmla="*/ 1 w 529"/>
              <a:gd name="T19" fmla="*/ 1 h 425"/>
              <a:gd name="T20" fmla="*/ 1 w 529"/>
              <a:gd name="T21" fmla="*/ 1 h 425"/>
              <a:gd name="T22" fmla="*/ 1 w 529"/>
              <a:gd name="T23" fmla="*/ 1 h 425"/>
              <a:gd name="T24" fmla="*/ 1 w 529"/>
              <a:gd name="T25" fmla="*/ 1 h 425"/>
              <a:gd name="T26" fmla="*/ 1 w 529"/>
              <a:gd name="T27" fmla="*/ 1 h 425"/>
              <a:gd name="T28" fmla="*/ 1 w 529"/>
              <a:gd name="T29" fmla="*/ 1 h 425"/>
              <a:gd name="T30" fmla="*/ 1 w 529"/>
              <a:gd name="T31" fmla="*/ 1 h 425"/>
              <a:gd name="T32" fmla="*/ 1 w 529"/>
              <a:gd name="T33" fmla="*/ 1 h 425"/>
              <a:gd name="T34" fmla="*/ 1 w 529"/>
              <a:gd name="T35" fmla="*/ 1 h 425"/>
              <a:gd name="T36" fmla="*/ 1 w 529"/>
              <a:gd name="T37" fmla="*/ 1 h 425"/>
              <a:gd name="T38" fmla="*/ 1 w 529"/>
              <a:gd name="T39" fmla="*/ 1 h 425"/>
              <a:gd name="T40" fmla="*/ 1 w 529"/>
              <a:gd name="T41" fmla="*/ 1 h 425"/>
              <a:gd name="T42" fmla="*/ 1 w 529"/>
              <a:gd name="T43" fmla="*/ 1 h 425"/>
              <a:gd name="T44" fmla="*/ 1 w 529"/>
              <a:gd name="T45" fmla="*/ 1 h 425"/>
              <a:gd name="T46" fmla="*/ 1 w 529"/>
              <a:gd name="T47" fmla="*/ 1 h 425"/>
              <a:gd name="T48" fmla="*/ 1 w 529"/>
              <a:gd name="T49" fmla="*/ 1 h 425"/>
              <a:gd name="T50" fmla="*/ 1 w 529"/>
              <a:gd name="T51" fmla="*/ 1 h 425"/>
              <a:gd name="T52" fmla="*/ 1 w 529"/>
              <a:gd name="T53" fmla="*/ 1 h 425"/>
              <a:gd name="T54" fmla="*/ 1 w 529"/>
              <a:gd name="T55" fmla="*/ 1 h 425"/>
              <a:gd name="T56" fmla="*/ 1 w 529"/>
              <a:gd name="T57" fmla="*/ 1 h 425"/>
              <a:gd name="T58" fmla="*/ 1 w 529"/>
              <a:gd name="T59" fmla="*/ 1 h 425"/>
              <a:gd name="T60" fmla="*/ 1 w 529"/>
              <a:gd name="T61" fmla="*/ 1 h 425"/>
              <a:gd name="T62" fmla="*/ 1 w 529"/>
              <a:gd name="T63" fmla="*/ 1 h 425"/>
              <a:gd name="T64" fmla="*/ 1 w 529"/>
              <a:gd name="T65" fmla="*/ 1 h 425"/>
              <a:gd name="T66" fmla="*/ 1 w 529"/>
              <a:gd name="T67" fmla="*/ 0 h 425"/>
              <a:gd name="T68" fmla="*/ 1 w 529"/>
              <a:gd name="T69" fmla="*/ 0 h 42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29"/>
              <a:gd name="T106" fmla="*/ 0 h 425"/>
              <a:gd name="T107" fmla="*/ 529 w 529"/>
              <a:gd name="T108" fmla="*/ 425 h 42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29" h="425">
                <a:moveTo>
                  <a:pt x="16" y="0"/>
                </a:moveTo>
                <a:lnTo>
                  <a:pt x="0" y="328"/>
                </a:lnTo>
                <a:lnTo>
                  <a:pt x="24" y="344"/>
                </a:lnTo>
                <a:lnTo>
                  <a:pt x="56" y="344"/>
                </a:lnTo>
                <a:lnTo>
                  <a:pt x="136" y="392"/>
                </a:lnTo>
                <a:lnTo>
                  <a:pt x="208" y="336"/>
                </a:lnTo>
                <a:lnTo>
                  <a:pt x="200" y="328"/>
                </a:lnTo>
                <a:lnTo>
                  <a:pt x="224" y="312"/>
                </a:lnTo>
                <a:lnTo>
                  <a:pt x="232" y="328"/>
                </a:lnTo>
                <a:lnTo>
                  <a:pt x="208" y="360"/>
                </a:lnTo>
                <a:lnTo>
                  <a:pt x="224" y="368"/>
                </a:lnTo>
                <a:lnTo>
                  <a:pt x="240" y="376"/>
                </a:lnTo>
                <a:lnTo>
                  <a:pt x="256" y="376"/>
                </a:lnTo>
                <a:lnTo>
                  <a:pt x="296" y="424"/>
                </a:lnTo>
                <a:lnTo>
                  <a:pt x="312" y="416"/>
                </a:lnTo>
                <a:lnTo>
                  <a:pt x="304" y="408"/>
                </a:lnTo>
                <a:lnTo>
                  <a:pt x="336" y="392"/>
                </a:lnTo>
                <a:lnTo>
                  <a:pt x="384" y="352"/>
                </a:lnTo>
                <a:lnTo>
                  <a:pt x="496" y="336"/>
                </a:lnTo>
                <a:lnTo>
                  <a:pt x="528" y="320"/>
                </a:lnTo>
                <a:lnTo>
                  <a:pt x="432" y="248"/>
                </a:lnTo>
                <a:lnTo>
                  <a:pt x="424" y="216"/>
                </a:lnTo>
                <a:lnTo>
                  <a:pt x="408" y="192"/>
                </a:lnTo>
                <a:lnTo>
                  <a:pt x="304" y="176"/>
                </a:lnTo>
                <a:lnTo>
                  <a:pt x="256" y="160"/>
                </a:lnTo>
                <a:lnTo>
                  <a:pt x="240" y="168"/>
                </a:lnTo>
                <a:lnTo>
                  <a:pt x="216" y="160"/>
                </a:lnTo>
                <a:lnTo>
                  <a:pt x="200" y="128"/>
                </a:lnTo>
                <a:lnTo>
                  <a:pt x="152" y="88"/>
                </a:lnTo>
                <a:lnTo>
                  <a:pt x="144" y="64"/>
                </a:lnTo>
                <a:lnTo>
                  <a:pt x="120" y="40"/>
                </a:lnTo>
                <a:lnTo>
                  <a:pt x="104" y="56"/>
                </a:lnTo>
                <a:lnTo>
                  <a:pt x="64" y="0"/>
                </a:lnTo>
                <a:lnTo>
                  <a:pt x="16" y="0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30196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SG" sz="2000" b="1" kern="0" dirty="0" smtClean="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12" name="Freeform 16"/>
          <p:cNvSpPr>
            <a:spLocks/>
          </p:cNvSpPr>
          <p:nvPr>
            <p:custDataLst>
              <p:tags r:id="rId4"/>
            </p:custDataLst>
          </p:nvPr>
        </p:nvSpPr>
        <p:spPr bwMode="gray">
          <a:xfrm>
            <a:off x="146054" y="1630904"/>
            <a:ext cx="2024663" cy="3185243"/>
          </a:xfrm>
          <a:custGeom>
            <a:avLst/>
            <a:gdLst>
              <a:gd name="T0" fmla="*/ 1 w 1057"/>
              <a:gd name="T1" fmla="*/ 1 h 1713"/>
              <a:gd name="T2" fmla="*/ 1 w 1057"/>
              <a:gd name="T3" fmla="*/ 1 h 1713"/>
              <a:gd name="T4" fmla="*/ 1 w 1057"/>
              <a:gd name="T5" fmla="*/ 1 h 1713"/>
              <a:gd name="T6" fmla="*/ 1 w 1057"/>
              <a:gd name="T7" fmla="*/ 1 h 1713"/>
              <a:gd name="T8" fmla="*/ 1 w 1057"/>
              <a:gd name="T9" fmla="*/ 0 h 1713"/>
              <a:gd name="T10" fmla="*/ 1 w 1057"/>
              <a:gd name="T11" fmla="*/ 1 h 1713"/>
              <a:gd name="T12" fmla="*/ 1 w 1057"/>
              <a:gd name="T13" fmla="*/ 1 h 1713"/>
              <a:gd name="T14" fmla="*/ 1 w 1057"/>
              <a:gd name="T15" fmla="*/ 1 h 1713"/>
              <a:gd name="T16" fmla="*/ 1 w 1057"/>
              <a:gd name="T17" fmla="*/ 1 h 1713"/>
              <a:gd name="T18" fmla="*/ 1 w 1057"/>
              <a:gd name="T19" fmla="*/ 1 h 1713"/>
              <a:gd name="T20" fmla="*/ 1 w 1057"/>
              <a:gd name="T21" fmla="*/ 1 h 1713"/>
              <a:gd name="T22" fmla="*/ 1 w 1057"/>
              <a:gd name="T23" fmla="*/ 1 h 1713"/>
              <a:gd name="T24" fmla="*/ 1 w 1057"/>
              <a:gd name="T25" fmla="*/ 1 h 1713"/>
              <a:gd name="T26" fmla="*/ 1 w 1057"/>
              <a:gd name="T27" fmla="*/ 1 h 1713"/>
              <a:gd name="T28" fmla="*/ 1 w 1057"/>
              <a:gd name="T29" fmla="*/ 1 h 1713"/>
              <a:gd name="T30" fmla="*/ 1 w 1057"/>
              <a:gd name="T31" fmla="*/ 1 h 1713"/>
              <a:gd name="T32" fmla="*/ 1 w 1057"/>
              <a:gd name="T33" fmla="*/ 1 h 1713"/>
              <a:gd name="T34" fmla="*/ 1 w 1057"/>
              <a:gd name="T35" fmla="*/ 1 h 1713"/>
              <a:gd name="T36" fmla="*/ 1 w 1057"/>
              <a:gd name="T37" fmla="*/ 1 h 1713"/>
              <a:gd name="T38" fmla="*/ 1 w 1057"/>
              <a:gd name="T39" fmla="*/ 1 h 1713"/>
              <a:gd name="T40" fmla="*/ 1 w 1057"/>
              <a:gd name="T41" fmla="*/ 1 h 1713"/>
              <a:gd name="T42" fmla="*/ 1 w 1057"/>
              <a:gd name="T43" fmla="*/ 1 h 1713"/>
              <a:gd name="T44" fmla="*/ 1 w 1057"/>
              <a:gd name="T45" fmla="*/ 1 h 1713"/>
              <a:gd name="T46" fmla="*/ 1 w 1057"/>
              <a:gd name="T47" fmla="*/ 1 h 1713"/>
              <a:gd name="T48" fmla="*/ 1 w 1057"/>
              <a:gd name="T49" fmla="*/ 1 h 1713"/>
              <a:gd name="T50" fmla="*/ 1 w 1057"/>
              <a:gd name="T51" fmla="*/ 1 h 1713"/>
              <a:gd name="T52" fmla="*/ 1 w 1057"/>
              <a:gd name="T53" fmla="*/ 1 h 1713"/>
              <a:gd name="T54" fmla="*/ 1 w 1057"/>
              <a:gd name="T55" fmla="*/ 1 h 1713"/>
              <a:gd name="T56" fmla="*/ 1 w 1057"/>
              <a:gd name="T57" fmla="*/ 1 h 1713"/>
              <a:gd name="T58" fmla="*/ 1 w 1057"/>
              <a:gd name="T59" fmla="*/ 1 h 1713"/>
              <a:gd name="T60" fmla="*/ 1 w 1057"/>
              <a:gd name="T61" fmla="*/ 1 h 1713"/>
              <a:gd name="T62" fmla="*/ 1 w 1057"/>
              <a:gd name="T63" fmla="*/ 1 h 1713"/>
              <a:gd name="T64" fmla="*/ 1 w 1057"/>
              <a:gd name="T65" fmla="*/ 1 h 1713"/>
              <a:gd name="T66" fmla="*/ 1 w 1057"/>
              <a:gd name="T67" fmla="*/ 1 h 1713"/>
              <a:gd name="T68" fmla="*/ 1 w 1057"/>
              <a:gd name="T69" fmla="*/ 1 h 1713"/>
              <a:gd name="T70" fmla="*/ 1 w 1057"/>
              <a:gd name="T71" fmla="*/ 1 h 1713"/>
              <a:gd name="T72" fmla="*/ 0 w 1057"/>
              <a:gd name="T73" fmla="*/ 1 h 1713"/>
              <a:gd name="T74" fmla="*/ 1 w 1057"/>
              <a:gd name="T75" fmla="*/ 1 h 1713"/>
              <a:gd name="T76" fmla="*/ 1 w 1057"/>
              <a:gd name="T77" fmla="*/ 1 h 1713"/>
              <a:gd name="T78" fmla="*/ 1 w 1057"/>
              <a:gd name="T79" fmla="*/ 1 h 1713"/>
              <a:gd name="T80" fmla="*/ 1 w 1057"/>
              <a:gd name="T81" fmla="*/ 1 h 1713"/>
              <a:gd name="T82" fmla="*/ 1 w 1057"/>
              <a:gd name="T83" fmla="*/ 1 h 1713"/>
              <a:gd name="T84" fmla="*/ 1 w 1057"/>
              <a:gd name="T85" fmla="*/ 1 h 1713"/>
              <a:gd name="T86" fmla="*/ 1 w 1057"/>
              <a:gd name="T87" fmla="*/ 1 h 1713"/>
              <a:gd name="T88" fmla="*/ 1 w 1057"/>
              <a:gd name="T89" fmla="*/ 1 h 1713"/>
              <a:gd name="T90" fmla="*/ 1 w 1057"/>
              <a:gd name="T91" fmla="*/ 1 h 1713"/>
              <a:gd name="T92" fmla="*/ 1 w 1057"/>
              <a:gd name="T93" fmla="*/ 1 h 1713"/>
              <a:gd name="T94" fmla="*/ 1 w 1057"/>
              <a:gd name="T95" fmla="*/ 1 h 1713"/>
              <a:gd name="T96" fmla="*/ 1 w 1057"/>
              <a:gd name="T97" fmla="*/ 1 h 1713"/>
              <a:gd name="T98" fmla="*/ 1 w 1057"/>
              <a:gd name="T99" fmla="*/ 1 h 1713"/>
              <a:gd name="T100" fmla="*/ 1 w 1057"/>
              <a:gd name="T101" fmla="*/ 1 h 1713"/>
              <a:gd name="T102" fmla="*/ 1 w 1057"/>
              <a:gd name="T103" fmla="*/ 1 h 1713"/>
              <a:gd name="T104" fmla="*/ 1 w 1057"/>
              <a:gd name="T105" fmla="*/ 1 h 1713"/>
              <a:gd name="T106" fmla="*/ 1 w 1057"/>
              <a:gd name="T107" fmla="*/ 1 h 1713"/>
              <a:gd name="T108" fmla="*/ 1 w 1057"/>
              <a:gd name="T109" fmla="*/ 1 h 171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57"/>
              <a:gd name="T166" fmla="*/ 0 h 1713"/>
              <a:gd name="T167" fmla="*/ 1057 w 1057"/>
              <a:gd name="T168" fmla="*/ 1713 h 171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57" h="1713">
                <a:moveTo>
                  <a:pt x="1048" y="928"/>
                </a:moveTo>
                <a:lnTo>
                  <a:pt x="1024" y="88"/>
                </a:lnTo>
                <a:lnTo>
                  <a:pt x="984" y="72"/>
                </a:lnTo>
                <a:lnTo>
                  <a:pt x="944" y="96"/>
                </a:lnTo>
                <a:lnTo>
                  <a:pt x="936" y="88"/>
                </a:lnTo>
                <a:lnTo>
                  <a:pt x="944" y="72"/>
                </a:lnTo>
                <a:lnTo>
                  <a:pt x="928" y="48"/>
                </a:lnTo>
                <a:lnTo>
                  <a:pt x="880" y="8"/>
                </a:lnTo>
                <a:lnTo>
                  <a:pt x="848" y="0"/>
                </a:lnTo>
                <a:lnTo>
                  <a:pt x="832" y="24"/>
                </a:lnTo>
                <a:lnTo>
                  <a:pt x="824" y="32"/>
                </a:lnTo>
                <a:lnTo>
                  <a:pt x="816" y="24"/>
                </a:lnTo>
                <a:lnTo>
                  <a:pt x="792" y="32"/>
                </a:lnTo>
                <a:lnTo>
                  <a:pt x="784" y="56"/>
                </a:lnTo>
                <a:lnTo>
                  <a:pt x="760" y="48"/>
                </a:lnTo>
                <a:lnTo>
                  <a:pt x="728" y="72"/>
                </a:lnTo>
                <a:lnTo>
                  <a:pt x="728" y="80"/>
                </a:lnTo>
                <a:lnTo>
                  <a:pt x="736" y="104"/>
                </a:lnTo>
                <a:lnTo>
                  <a:pt x="736" y="112"/>
                </a:lnTo>
                <a:lnTo>
                  <a:pt x="728" y="112"/>
                </a:lnTo>
                <a:lnTo>
                  <a:pt x="696" y="128"/>
                </a:lnTo>
                <a:lnTo>
                  <a:pt x="688" y="128"/>
                </a:lnTo>
                <a:lnTo>
                  <a:pt x="680" y="136"/>
                </a:lnTo>
                <a:lnTo>
                  <a:pt x="688" y="152"/>
                </a:lnTo>
                <a:lnTo>
                  <a:pt x="680" y="160"/>
                </a:lnTo>
                <a:lnTo>
                  <a:pt x="696" y="184"/>
                </a:lnTo>
                <a:lnTo>
                  <a:pt x="696" y="192"/>
                </a:lnTo>
                <a:lnTo>
                  <a:pt x="688" y="200"/>
                </a:lnTo>
                <a:lnTo>
                  <a:pt x="680" y="216"/>
                </a:lnTo>
                <a:lnTo>
                  <a:pt x="624" y="208"/>
                </a:lnTo>
                <a:lnTo>
                  <a:pt x="608" y="208"/>
                </a:lnTo>
                <a:lnTo>
                  <a:pt x="608" y="216"/>
                </a:lnTo>
                <a:lnTo>
                  <a:pt x="616" y="224"/>
                </a:lnTo>
                <a:lnTo>
                  <a:pt x="616" y="232"/>
                </a:lnTo>
                <a:lnTo>
                  <a:pt x="640" y="248"/>
                </a:lnTo>
                <a:lnTo>
                  <a:pt x="648" y="272"/>
                </a:lnTo>
                <a:lnTo>
                  <a:pt x="640" y="296"/>
                </a:lnTo>
                <a:lnTo>
                  <a:pt x="632" y="296"/>
                </a:lnTo>
                <a:lnTo>
                  <a:pt x="608" y="280"/>
                </a:lnTo>
                <a:lnTo>
                  <a:pt x="592" y="232"/>
                </a:lnTo>
                <a:lnTo>
                  <a:pt x="584" y="232"/>
                </a:lnTo>
                <a:lnTo>
                  <a:pt x="552" y="280"/>
                </a:lnTo>
                <a:lnTo>
                  <a:pt x="528" y="328"/>
                </a:lnTo>
                <a:lnTo>
                  <a:pt x="552" y="360"/>
                </a:lnTo>
                <a:lnTo>
                  <a:pt x="528" y="384"/>
                </a:lnTo>
                <a:lnTo>
                  <a:pt x="496" y="456"/>
                </a:lnTo>
                <a:lnTo>
                  <a:pt x="464" y="496"/>
                </a:lnTo>
                <a:lnTo>
                  <a:pt x="416" y="528"/>
                </a:lnTo>
                <a:lnTo>
                  <a:pt x="336" y="536"/>
                </a:lnTo>
                <a:lnTo>
                  <a:pt x="312" y="560"/>
                </a:lnTo>
                <a:lnTo>
                  <a:pt x="280" y="576"/>
                </a:lnTo>
                <a:lnTo>
                  <a:pt x="256" y="600"/>
                </a:lnTo>
                <a:lnTo>
                  <a:pt x="216" y="600"/>
                </a:lnTo>
                <a:lnTo>
                  <a:pt x="184" y="616"/>
                </a:lnTo>
                <a:lnTo>
                  <a:pt x="72" y="712"/>
                </a:lnTo>
                <a:lnTo>
                  <a:pt x="64" y="744"/>
                </a:lnTo>
                <a:lnTo>
                  <a:pt x="40" y="776"/>
                </a:lnTo>
                <a:lnTo>
                  <a:pt x="40" y="768"/>
                </a:lnTo>
                <a:lnTo>
                  <a:pt x="32" y="736"/>
                </a:lnTo>
                <a:lnTo>
                  <a:pt x="24" y="736"/>
                </a:lnTo>
                <a:lnTo>
                  <a:pt x="8" y="776"/>
                </a:lnTo>
                <a:lnTo>
                  <a:pt x="16" y="824"/>
                </a:lnTo>
                <a:lnTo>
                  <a:pt x="8" y="880"/>
                </a:lnTo>
                <a:lnTo>
                  <a:pt x="8" y="928"/>
                </a:lnTo>
                <a:lnTo>
                  <a:pt x="48" y="984"/>
                </a:lnTo>
                <a:lnTo>
                  <a:pt x="72" y="1056"/>
                </a:lnTo>
                <a:lnTo>
                  <a:pt x="32" y="1024"/>
                </a:lnTo>
                <a:lnTo>
                  <a:pt x="56" y="1080"/>
                </a:lnTo>
                <a:lnTo>
                  <a:pt x="48" y="1080"/>
                </a:lnTo>
                <a:lnTo>
                  <a:pt x="0" y="1024"/>
                </a:lnTo>
                <a:lnTo>
                  <a:pt x="16" y="1048"/>
                </a:lnTo>
                <a:lnTo>
                  <a:pt x="96" y="1160"/>
                </a:lnTo>
                <a:lnTo>
                  <a:pt x="104" y="1200"/>
                </a:lnTo>
                <a:lnTo>
                  <a:pt x="160" y="1280"/>
                </a:lnTo>
                <a:lnTo>
                  <a:pt x="168" y="1312"/>
                </a:lnTo>
                <a:lnTo>
                  <a:pt x="184" y="1360"/>
                </a:lnTo>
                <a:lnTo>
                  <a:pt x="248" y="1472"/>
                </a:lnTo>
                <a:lnTo>
                  <a:pt x="240" y="1512"/>
                </a:lnTo>
                <a:lnTo>
                  <a:pt x="248" y="1584"/>
                </a:lnTo>
                <a:lnTo>
                  <a:pt x="240" y="1616"/>
                </a:lnTo>
                <a:lnTo>
                  <a:pt x="216" y="1616"/>
                </a:lnTo>
                <a:lnTo>
                  <a:pt x="208" y="1624"/>
                </a:lnTo>
                <a:lnTo>
                  <a:pt x="232" y="1680"/>
                </a:lnTo>
                <a:lnTo>
                  <a:pt x="256" y="1680"/>
                </a:lnTo>
                <a:lnTo>
                  <a:pt x="280" y="1696"/>
                </a:lnTo>
                <a:lnTo>
                  <a:pt x="312" y="1712"/>
                </a:lnTo>
                <a:lnTo>
                  <a:pt x="352" y="1712"/>
                </a:lnTo>
                <a:lnTo>
                  <a:pt x="392" y="1704"/>
                </a:lnTo>
                <a:lnTo>
                  <a:pt x="464" y="1648"/>
                </a:lnTo>
                <a:lnTo>
                  <a:pt x="472" y="1656"/>
                </a:lnTo>
                <a:lnTo>
                  <a:pt x="488" y="1640"/>
                </a:lnTo>
                <a:lnTo>
                  <a:pt x="488" y="1624"/>
                </a:lnTo>
                <a:lnTo>
                  <a:pt x="496" y="1608"/>
                </a:lnTo>
                <a:lnTo>
                  <a:pt x="624" y="1584"/>
                </a:lnTo>
                <a:lnTo>
                  <a:pt x="640" y="1592"/>
                </a:lnTo>
                <a:lnTo>
                  <a:pt x="672" y="1592"/>
                </a:lnTo>
                <a:lnTo>
                  <a:pt x="704" y="1592"/>
                </a:lnTo>
                <a:lnTo>
                  <a:pt x="712" y="1584"/>
                </a:lnTo>
                <a:lnTo>
                  <a:pt x="728" y="1568"/>
                </a:lnTo>
                <a:lnTo>
                  <a:pt x="760" y="1496"/>
                </a:lnTo>
                <a:lnTo>
                  <a:pt x="784" y="1488"/>
                </a:lnTo>
                <a:lnTo>
                  <a:pt x="848" y="1448"/>
                </a:lnTo>
                <a:lnTo>
                  <a:pt x="888" y="1440"/>
                </a:lnTo>
                <a:lnTo>
                  <a:pt x="968" y="1432"/>
                </a:lnTo>
                <a:lnTo>
                  <a:pt x="1000" y="1408"/>
                </a:lnTo>
                <a:lnTo>
                  <a:pt x="1056" y="1384"/>
                </a:lnTo>
                <a:lnTo>
                  <a:pt x="1048" y="928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30196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SG" sz="2000" b="1" kern="0" dirty="0" smtClean="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13" name="Freeform 17"/>
          <p:cNvSpPr>
            <a:spLocks/>
          </p:cNvSpPr>
          <p:nvPr>
            <p:custDataLst>
              <p:tags r:id="rId5"/>
            </p:custDataLst>
          </p:nvPr>
        </p:nvSpPr>
        <p:spPr bwMode="gray">
          <a:xfrm>
            <a:off x="2107447" y="1200722"/>
            <a:ext cx="1195817" cy="2173050"/>
          </a:xfrm>
          <a:custGeom>
            <a:avLst/>
            <a:gdLst>
              <a:gd name="T0" fmla="*/ 1 w 625"/>
              <a:gd name="T1" fmla="*/ 1 h 1169"/>
              <a:gd name="T2" fmla="*/ 1 w 625"/>
              <a:gd name="T3" fmla="*/ 1 h 1169"/>
              <a:gd name="T4" fmla="*/ 1 w 625"/>
              <a:gd name="T5" fmla="*/ 1 h 1169"/>
              <a:gd name="T6" fmla="*/ 1 w 625"/>
              <a:gd name="T7" fmla="*/ 1 h 1169"/>
              <a:gd name="T8" fmla="*/ 1 w 625"/>
              <a:gd name="T9" fmla="*/ 1 h 1169"/>
              <a:gd name="T10" fmla="*/ 1 w 625"/>
              <a:gd name="T11" fmla="*/ 1 h 1169"/>
              <a:gd name="T12" fmla="*/ 1 w 625"/>
              <a:gd name="T13" fmla="*/ 1 h 1169"/>
              <a:gd name="T14" fmla="*/ 1 w 625"/>
              <a:gd name="T15" fmla="*/ 1 h 1169"/>
              <a:gd name="T16" fmla="*/ 1 w 625"/>
              <a:gd name="T17" fmla="*/ 1 h 1169"/>
              <a:gd name="T18" fmla="*/ 1 w 625"/>
              <a:gd name="T19" fmla="*/ 1 h 1169"/>
              <a:gd name="T20" fmla="*/ 1 w 625"/>
              <a:gd name="T21" fmla="*/ 1 h 1169"/>
              <a:gd name="T22" fmla="*/ 1 w 625"/>
              <a:gd name="T23" fmla="*/ 1 h 1169"/>
              <a:gd name="T24" fmla="*/ 1 w 625"/>
              <a:gd name="T25" fmla="*/ 1 h 1169"/>
              <a:gd name="T26" fmla="*/ 1 w 625"/>
              <a:gd name="T27" fmla="*/ 1 h 1169"/>
              <a:gd name="T28" fmla="*/ 1 w 625"/>
              <a:gd name="T29" fmla="*/ 1 h 1169"/>
              <a:gd name="T30" fmla="*/ 1 w 625"/>
              <a:gd name="T31" fmla="*/ 1 h 1169"/>
              <a:gd name="T32" fmla="*/ 1 w 625"/>
              <a:gd name="T33" fmla="*/ 1 h 1169"/>
              <a:gd name="T34" fmla="*/ 1 w 625"/>
              <a:gd name="T35" fmla="*/ 1 h 1169"/>
              <a:gd name="T36" fmla="*/ 1 w 625"/>
              <a:gd name="T37" fmla="*/ 1 h 1169"/>
              <a:gd name="T38" fmla="*/ 1 w 625"/>
              <a:gd name="T39" fmla="*/ 1 h 1169"/>
              <a:gd name="T40" fmla="*/ 1 w 625"/>
              <a:gd name="T41" fmla="*/ 1 h 1169"/>
              <a:gd name="T42" fmla="*/ 1 w 625"/>
              <a:gd name="T43" fmla="*/ 1 h 1169"/>
              <a:gd name="T44" fmla="*/ 1 w 625"/>
              <a:gd name="T45" fmla="*/ 0 h 1169"/>
              <a:gd name="T46" fmla="*/ 1 w 625"/>
              <a:gd name="T47" fmla="*/ 1 h 1169"/>
              <a:gd name="T48" fmla="*/ 1 w 625"/>
              <a:gd name="T49" fmla="*/ 1 h 1169"/>
              <a:gd name="T50" fmla="*/ 1 w 625"/>
              <a:gd name="T51" fmla="*/ 1 h 1169"/>
              <a:gd name="T52" fmla="*/ 1 w 625"/>
              <a:gd name="T53" fmla="*/ 1 h 1169"/>
              <a:gd name="T54" fmla="*/ 1 w 625"/>
              <a:gd name="T55" fmla="*/ 1 h 1169"/>
              <a:gd name="T56" fmla="*/ 1 w 625"/>
              <a:gd name="T57" fmla="*/ 1 h 1169"/>
              <a:gd name="T58" fmla="*/ 1 w 625"/>
              <a:gd name="T59" fmla="*/ 1 h 1169"/>
              <a:gd name="T60" fmla="*/ 1 w 625"/>
              <a:gd name="T61" fmla="*/ 1 h 1169"/>
              <a:gd name="T62" fmla="*/ 1 w 625"/>
              <a:gd name="T63" fmla="*/ 1 h 1169"/>
              <a:gd name="T64" fmla="*/ 1 w 625"/>
              <a:gd name="T65" fmla="*/ 1 h 1169"/>
              <a:gd name="T66" fmla="*/ 1 w 625"/>
              <a:gd name="T67" fmla="*/ 1 h 1169"/>
              <a:gd name="T68" fmla="*/ 1 w 625"/>
              <a:gd name="T69" fmla="*/ 1 h 116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25"/>
              <a:gd name="T106" fmla="*/ 0 h 1169"/>
              <a:gd name="T107" fmla="*/ 625 w 625"/>
              <a:gd name="T108" fmla="*/ 1169 h 116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25" h="1169">
                <a:moveTo>
                  <a:pt x="0" y="320"/>
                </a:moveTo>
                <a:lnTo>
                  <a:pt x="24" y="1160"/>
                </a:lnTo>
                <a:lnTo>
                  <a:pt x="480" y="1160"/>
                </a:lnTo>
                <a:lnTo>
                  <a:pt x="600" y="1168"/>
                </a:lnTo>
                <a:lnTo>
                  <a:pt x="624" y="456"/>
                </a:lnTo>
                <a:lnTo>
                  <a:pt x="608" y="424"/>
                </a:lnTo>
                <a:lnTo>
                  <a:pt x="568" y="408"/>
                </a:lnTo>
                <a:lnTo>
                  <a:pt x="536" y="384"/>
                </a:lnTo>
                <a:lnTo>
                  <a:pt x="512" y="368"/>
                </a:lnTo>
                <a:lnTo>
                  <a:pt x="504" y="368"/>
                </a:lnTo>
                <a:lnTo>
                  <a:pt x="448" y="304"/>
                </a:lnTo>
                <a:lnTo>
                  <a:pt x="456" y="304"/>
                </a:lnTo>
                <a:lnTo>
                  <a:pt x="472" y="264"/>
                </a:lnTo>
                <a:lnTo>
                  <a:pt x="480" y="208"/>
                </a:lnTo>
                <a:lnTo>
                  <a:pt x="480" y="200"/>
                </a:lnTo>
                <a:lnTo>
                  <a:pt x="480" y="184"/>
                </a:lnTo>
                <a:lnTo>
                  <a:pt x="504" y="184"/>
                </a:lnTo>
                <a:lnTo>
                  <a:pt x="520" y="168"/>
                </a:lnTo>
                <a:lnTo>
                  <a:pt x="520" y="152"/>
                </a:lnTo>
                <a:lnTo>
                  <a:pt x="552" y="104"/>
                </a:lnTo>
                <a:lnTo>
                  <a:pt x="552" y="88"/>
                </a:lnTo>
                <a:lnTo>
                  <a:pt x="544" y="80"/>
                </a:lnTo>
                <a:lnTo>
                  <a:pt x="536" y="88"/>
                </a:lnTo>
                <a:lnTo>
                  <a:pt x="512" y="72"/>
                </a:lnTo>
                <a:lnTo>
                  <a:pt x="512" y="80"/>
                </a:lnTo>
                <a:lnTo>
                  <a:pt x="512" y="96"/>
                </a:lnTo>
                <a:lnTo>
                  <a:pt x="496" y="112"/>
                </a:lnTo>
                <a:lnTo>
                  <a:pt x="488" y="104"/>
                </a:lnTo>
                <a:lnTo>
                  <a:pt x="480" y="72"/>
                </a:lnTo>
                <a:lnTo>
                  <a:pt x="496" y="72"/>
                </a:lnTo>
                <a:lnTo>
                  <a:pt x="536" y="32"/>
                </a:lnTo>
                <a:lnTo>
                  <a:pt x="536" y="8"/>
                </a:lnTo>
                <a:lnTo>
                  <a:pt x="480" y="64"/>
                </a:lnTo>
                <a:lnTo>
                  <a:pt x="424" y="96"/>
                </a:lnTo>
                <a:lnTo>
                  <a:pt x="400" y="72"/>
                </a:lnTo>
                <a:lnTo>
                  <a:pt x="384" y="80"/>
                </a:lnTo>
                <a:lnTo>
                  <a:pt x="344" y="72"/>
                </a:lnTo>
                <a:lnTo>
                  <a:pt x="328" y="56"/>
                </a:lnTo>
                <a:lnTo>
                  <a:pt x="304" y="64"/>
                </a:lnTo>
                <a:lnTo>
                  <a:pt x="304" y="56"/>
                </a:lnTo>
                <a:lnTo>
                  <a:pt x="280" y="56"/>
                </a:lnTo>
                <a:lnTo>
                  <a:pt x="264" y="32"/>
                </a:lnTo>
                <a:lnTo>
                  <a:pt x="240" y="32"/>
                </a:lnTo>
                <a:lnTo>
                  <a:pt x="232" y="8"/>
                </a:lnTo>
                <a:lnTo>
                  <a:pt x="216" y="0"/>
                </a:lnTo>
                <a:lnTo>
                  <a:pt x="200" y="16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24" y="32"/>
                </a:lnTo>
                <a:lnTo>
                  <a:pt x="240" y="72"/>
                </a:lnTo>
                <a:lnTo>
                  <a:pt x="232" y="80"/>
                </a:lnTo>
                <a:lnTo>
                  <a:pt x="208" y="96"/>
                </a:lnTo>
                <a:lnTo>
                  <a:pt x="184" y="88"/>
                </a:lnTo>
                <a:lnTo>
                  <a:pt x="176" y="96"/>
                </a:lnTo>
                <a:lnTo>
                  <a:pt x="144" y="88"/>
                </a:lnTo>
                <a:lnTo>
                  <a:pt x="120" y="96"/>
                </a:lnTo>
                <a:lnTo>
                  <a:pt x="112" y="96"/>
                </a:lnTo>
                <a:lnTo>
                  <a:pt x="104" y="112"/>
                </a:lnTo>
                <a:lnTo>
                  <a:pt x="88" y="120"/>
                </a:lnTo>
                <a:lnTo>
                  <a:pt x="64" y="152"/>
                </a:lnTo>
                <a:lnTo>
                  <a:pt x="56" y="160"/>
                </a:lnTo>
                <a:lnTo>
                  <a:pt x="64" y="192"/>
                </a:lnTo>
                <a:lnTo>
                  <a:pt x="56" y="200"/>
                </a:lnTo>
                <a:lnTo>
                  <a:pt x="40" y="200"/>
                </a:lnTo>
                <a:lnTo>
                  <a:pt x="32" y="216"/>
                </a:lnTo>
                <a:lnTo>
                  <a:pt x="32" y="232"/>
                </a:lnTo>
                <a:lnTo>
                  <a:pt x="8" y="264"/>
                </a:lnTo>
                <a:lnTo>
                  <a:pt x="24" y="328"/>
                </a:lnTo>
                <a:lnTo>
                  <a:pt x="0" y="320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30196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SG" sz="2000" b="1" kern="0" dirty="0" smtClean="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14" name="Freeform 18"/>
          <p:cNvSpPr>
            <a:spLocks/>
          </p:cNvSpPr>
          <p:nvPr>
            <p:custDataLst>
              <p:tags r:id="rId6"/>
            </p:custDataLst>
          </p:nvPr>
        </p:nvSpPr>
        <p:spPr bwMode="gray">
          <a:xfrm>
            <a:off x="2154900" y="3357957"/>
            <a:ext cx="1474208" cy="1818783"/>
          </a:xfrm>
          <a:custGeom>
            <a:avLst/>
            <a:gdLst>
              <a:gd name="T0" fmla="*/ 1 w 769"/>
              <a:gd name="T1" fmla="*/ 1 h 977"/>
              <a:gd name="T2" fmla="*/ 1 w 769"/>
              <a:gd name="T3" fmla="*/ 1 h 977"/>
              <a:gd name="T4" fmla="*/ 1 w 769"/>
              <a:gd name="T5" fmla="*/ 1 h 977"/>
              <a:gd name="T6" fmla="*/ 1 w 769"/>
              <a:gd name="T7" fmla="*/ 1 h 977"/>
              <a:gd name="T8" fmla="*/ 1 w 769"/>
              <a:gd name="T9" fmla="*/ 1 h 977"/>
              <a:gd name="T10" fmla="*/ 1 w 769"/>
              <a:gd name="T11" fmla="*/ 1 h 977"/>
              <a:gd name="T12" fmla="*/ 1 w 769"/>
              <a:gd name="T13" fmla="*/ 1 h 977"/>
              <a:gd name="T14" fmla="*/ 1 w 769"/>
              <a:gd name="T15" fmla="*/ 1 h 977"/>
              <a:gd name="T16" fmla="*/ 1 w 769"/>
              <a:gd name="T17" fmla="*/ 1 h 977"/>
              <a:gd name="T18" fmla="*/ 1 w 769"/>
              <a:gd name="T19" fmla="*/ 1 h 977"/>
              <a:gd name="T20" fmla="*/ 1 w 769"/>
              <a:gd name="T21" fmla="*/ 1 h 977"/>
              <a:gd name="T22" fmla="*/ 1 w 769"/>
              <a:gd name="T23" fmla="*/ 1 h 977"/>
              <a:gd name="T24" fmla="*/ 1 w 769"/>
              <a:gd name="T25" fmla="*/ 1 h 977"/>
              <a:gd name="T26" fmla="*/ 1 w 769"/>
              <a:gd name="T27" fmla="*/ 1 h 977"/>
              <a:gd name="T28" fmla="*/ 1 w 769"/>
              <a:gd name="T29" fmla="*/ 1 h 977"/>
              <a:gd name="T30" fmla="*/ 1 w 769"/>
              <a:gd name="T31" fmla="*/ 1 h 977"/>
              <a:gd name="T32" fmla="*/ 1 w 769"/>
              <a:gd name="T33" fmla="*/ 1 h 977"/>
              <a:gd name="T34" fmla="*/ 1 w 769"/>
              <a:gd name="T35" fmla="*/ 1 h 977"/>
              <a:gd name="T36" fmla="*/ 1 w 769"/>
              <a:gd name="T37" fmla="*/ 1 h 977"/>
              <a:gd name="T38" fmla="*/ 1 w 769"/>
              <a:gd name="T39" fmla="*/ 1 h 977"/>
              <a:gd name="T40" fmla="*/ 1 w 769"/>
              <a:gd name="T41" fmla="*/ 1 h 977"/>
              <a:gd name="T42" fmla="*/ 1 w 769"/>
              <a:gd name="T43" fmla="*/ 1 h 977"/>
              <a:gd name="T44" fmla="*/ 1 w 769"/>
              <a:gd name="T45" fmla="*/ 1 h 977"/>
              <a:gd name="T46" fmla="*/ 1 w 769"/>
              <a:gd name="T47" fmla="*/ 1 h 977"/>
              <a:gd name="T48" fmla="*/ 1 w 769"/>
              <a:gd name="T49" fmla="*/ 1 h 977"/>
              <a:gd name="T50" fmla="*/ 1 w 769"/>
              <a:gd name="T51" fmla="*/ 1 h 977"/>
              <a:gd name="T52" fmla="*/ 1 w 769"/>
              <a:gd name="T53" fmla="*/ 1 h 977"/>
              <a:gd name="T54" fmla="*/ 1 w 769"/>
              <a:gd name="T55" fmla="*/ 1 h 977"/>
              <a:gd name="T56" fmla="*/ 1 w 769"/>
              <a:gd name="T57" fmla="*/ 1 h 977"/>
              <a:gd name="T58" fmla="*/ 1 w 769"/>
              <a:gd name="T59" fmla="*/ 1 h 977"/>
              <a:gd name="T60" fmla="*/ 1 w 769"/>
              <a:gd name="T61" fmla="*/ 1 h 977"/>
              <a:gd name="T62" fmla="*/ 1 w 769"/>
              <a:gd name="T63" fmla="*/ 1 h 977"/>
              <a:gd name="T64" fmla="*/ 1 w 769"/>
              <a:gd name="T65" fmla="*/ 1 h 977"/>
              <a:gd name="T66" fmla="*/ 1 w 769"/>
              <a:gd name="T67" fmla="*/ 1 h 977"/>
              <a:gd name="T68" fmla="*/ 1 w 769"/>
              <a:gd name="T69" fmla="*/ 1 h 977"/>
              <a:gd name="T70" fmla="*/ 1 w 769"/>
              <a:gd name="T71" fmla="*/ 1 h 977"/>
              <a:gd name="T72" fmla="*/ 1 w 769"/>
              <a:gd name="T73" fmla="*/ 1 h 977"/>
              <a:gd name="T74" fmla="*/ 1 w 769"/>
              <a:gd name="T75" fmla="*/ 1 h 977"/>
              <a:gd name="T76" fmla="*/ 1 w 769"/>
              <a:gd name="T77" fmla="*/ 1 h 977"/>
              <a:gd name="T78" fmla="*/ 1 w 769"/>
              <a:gd name="T79" fmla="*/ 1 h 977"/>
              <a:gd name="T80" fmla="*/ 1 w 769"/>
              <a:gd name="T81" fmla="*/ 1 h 977"/>
              <a:gd name="T82" fmla="*/ 1 w 769"/>
              <a:gd name="T83" fmla="*/ 1 h 977"/>
              <a:gd name="T84" fmla="*/ 1 w 769"/>
              <a:gd name="T85" fmla="*/ 1 h 977"/>
              <a:gd name="T86" fmla="*/ 1 w 769"/>
              <a:gd name="T87" fmla="*/ 1 h 977"/>
              <a:gd name="T88" fmla="*/ 1 w 769"/>
              <a:gd name="T89" fmla="*/ 1 h 977"/>
              <a:gd name="T90" fmla="*/ 1 w 769"/>
              <a:gd name="T91" fmla="*/ 1 h 977"/>
              <a:gd name="T92" fmla="*/ 1 w 769"/>
              <a:gd name="T93" fmla="*/ 1 h 977"/>
              <a:gd name="T94" fmla="*/ 1 w 769"/>
              <a:gd name="T95" fmla="*/ 1 h 977"/>
              <a:gd name="T96" fmla="*/ 1 w 769"/>
              <a:gd name="T97" fmla="*/ 1 h 977"/>
              <a:gd name="T98" fmla="*/ 1 w 769"/>
              <a:gd name="T99" fmla="*/ 1 h 977"/>
              <a:gd name="T100" fmla="*/ 1 w 769"/>
              <a:gd name="T101" fmla="*/ 1 h 977"/>
              <a:gd name="T102" fmla="*/ 1 w 769"/>
              <a:gd name="T103" fmla="*/ 1 h 977"/>
              <a:gd name="T104" fmla="*/ 1 w 769"/>
              <a:gd name="T105" fmla="*/ 1 h 977"/>
              <a:gd name="T106" fmla="*/ 1 w 769"/>
              <a:gd name="T107" fmla="*/ 1 h 977"/>
              <a:gd name="T108" fmla="*/ 1 w 769"/>
              <a:gd name="T109" fmla="*/ 1 h 977"/>
              <a:gd name="T110" fmla="*/ 1 w 769"/>
              <a:gd name="T111" fmla="*/ 1 h 977"/>
              <a:gd name="T112" fmla="*/ 1 w 769"/>
              <a:gd name="T113" fmla="*/ 0 h 977"/>
              <a:gd name="T114" fmla="*/ 0 w 769"/>
              <a:gd name="T115" fmla="*/ 0 h 977"/>
              <a:gd name="T116" fmla="*/ 1 w 769"/>
              <a:gd name="T117" fmla="*/ 1 h 97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69"/>
              <a:gd name="T178" fmla="*/ 0 h 977"/>
              <a:gd name="T179" fmla="*/ 769 w 769"/>
              <a:gd name="T180" fmla="*/ 977 h 97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69" h="977">
                <a:moveTo>
                  <a:pt x="8" y="456"/>
                </a:moveTo>
                <a:lnTo>
                  <a:pt x="96" y="456"/>
                </a:lnTo>
                <a:lnTo>
                  <a:pt x="136" y="432"/>
                </a:lnTo>
                <a:lnTo>
                  <a:pt x="200" y="472"/>
                </a:lnTo>
                <a:lnTo>
                  <a:pt x="224" y="472"/>
                </a:lnTo>
                <a:lnTo>
                  <a:pt x="248" y="488"/>
                </a:lnTo>
                <a:lnTo>
                  <a:pt x="296" y="504"/>
                </a:lnTo>
                <a:lnTo>
                  <a:pt x="304" y="512"/>
                </a:lnTo>
                <a:lnTo>
                  <a:pt x="312" y="528"/>
                </a:lnTo>
                <a:lnTo>
                  <a:pt x="304" y="544"/>
                </a:lnTo>
                <a:lnTo>
                  <a:pt x="328" y="568"/>
                </a:lnTo>
                <a:lnTo>
                  <a:pt x="352" y="584"/>
                </a:lnTo>
                <a:lnTo>
                  <a:pt x="368" y="616"/>
                </a:lnTo>
                <a:lnTo>
                  <a:pt x="392" y="648"/>
                </a:lnTo>
                <a:lnTo>
                  <a:pt x="392" y="656"/>
                </a:lnTo>
                <a:lnTo>
                  <a:pt x="392" y="696"/>
                </a:lnTo>
                <a:lnTo>
                  <a:pt x="416" y="704"/>
                </a:lnTo>
                <a:lnTo>
                  <a:pt x="424" y="696"/>
                </a:lnTo>
                <a:lnTo>
                  <a:pt x="424" y="672"/>
                </a:lnTo>
                <a:lnTo>
                  <a:pt x="456" y="632"/>
                </a:lnTo>
                <a:lnTo>
                  <a:pt x="472" y="624"/>
                </a:lnTo>
                <a:lnTo>
                  <a:pt x="512" y="584"/>
                </a:lnTo>
                <a:lnTo>
                  <a:pt x="528" y="544"/>
                </a:lnTo>
                <a:lnTo>
                  <a:pt x="544" y="528"/>
                </a:lnTo>
                <a:lnTo>
                  <a:pt x="544" y="552"/>
                </a:lnTo>
                <a:lnTo>
                  <a:pt x="536" y="576"/>
                </a:lnTo>
                <a:lnTo>
                  <a:pt x="544" y="592"/>
                </a:lnTo>
                <a:lnTo>
                  <a:pt x="528" y="624"/>
                </a:lnTo>
                <a:lnTo>
                  <a:pt x="512" y="680"/>
                </a:lnTo>
                <a:lnTo>
                  <a:pt x="504" y="704"/>
                </a:lnTo>
                <a:lnTo>
                  <a:pt x="488" y="696"/>
                </a:lnTo>
                <a:lnTo>
                  <a:pt x="464" y="728"/>
                </a:lnTo>
                <a:lnTo>
                  <a:pt x="472" y="736"/>
                </a:lnTo>
                <a:lnTo>
                  <a:pt x="488" y="736"/>
                </a:lnTo>
                <a:lnTo>
                  <a:pt x="520" y="736"/>
                </a:lnTo>
                <a:lnTo>
                  <a:pt x="528" y="720"/>
                </a:lnTo>
                <a:lnTo>
                  <a:pt x="544" y="664"/>
                </a:lnTo>
                <a:lnTo>
                  <a:pt x="552" y="664"/>
                </a:lnTo>
                <a:lnTo>
                  <a:pt x="576" y="704"/>
                </a:lnTo>
                <a:lnTo>
                  <a:pt x="560" y="744"/>
                </a:lnTo>
                <a:lnTo>
                  <a:pt x="552" y="760"/>
                </a:lnTo>
                <a:lnTo>
                  <a:pt x="560" y="760"/>
                </a:lnTo>
                <a:lnTo>
                  <a:pt x="600" y="752"/>
                </a:lnTo>
                <a:lnTo>
                  <a:pt x="616" y="752"/>
                </a:lnTo>
                <a:lnTo>
                  <a:pt x="600" y="768"/>
                </a:lnTo>
                <a:lnTo>
                  <a:pt x="632" y="816"/>
                </a:lnTo>
                <a:lnTo>
                  <a:pt x="648" y="864"/>
                </a:lnTo>
                <a:lnTo>
                  <a:pt x="632" y="896"/>
                </a:lnTo>
                <a:lnTo>
                  <a:pt x="688" y="968"/>
                </a:lnTo>
                <a:lnTo>
                  <a:pt x="696" y="968"/>
                </a:lnTo>
                <a:lnTo>
                  <a:pt x="720" y="976"/>
                </a:lnTo>
                <a:lnTo>
                  <a:pt x="736" y="648"/>
                </a:lnTo>
                <a:lnTo>
                  <a:pt x="752" y="256"/>
                </a:lnTo>
                <a:lnTo>
                  <a:pt x="768" y="24"/>
                </a:lnTo>
                <a:lnTo>
                  <a:pt x="576" y="8"/>
                </a:lnTo>
                <a:lnTo>
                  <a:pt x="456" y="0"/>
                </a:lnTo>
                <a:lnTo>
                  <a:pt x="0" y="0"/>
                </a:lnTo>
                <a:lnTo>
                  <a:pt x="8" y="456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30196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SG" sz="2000" b="1" kern="0" dirty="0" smtClean="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15" name="Freeform 19"/>
          <p:cNvSpPr>
            <a:spLocks/>
          </p:cNvSpPr>
          <p:nvPr>
            <p:custDataLst>
              <p:tags r:id="rId7"/>
            </p:custDataLst>
          </p:nvPr>
        </p:nvSpPr>
        <p:spPr bwMode="gray">
          <a:xfrm>
            <a:off x="3258974" y="1200722"/>
            <a:ext cx="1869650" cy="2755061"/>
          </a:xfrm>
          <a:custGeom>
            <a:avLst/>
            <a:gdLst>
              <a:gd name="T0" fmla="*/ 1 w 977"/>
              <a:gd name="T1" fmla="*/ 1 h 1481"/>
              <a:gd name="T2" fmla="*/ 1 w 977"/>
              <a:gd name="T3" fmla="*/ 1 h 1481"/>
              <a:gd name="T4" fmla="*/ 1 w 977"/>
              <a:gd name="T5" fmla="*/ 1 h 1481"/>
              <a:gd name="T6" fmla="*/ 1 w 977"/>
              <a:gd name="T7" fmla="*/ 1 h 1481"/>
              <a:gd name="T8" fmla="*/ 1 w 977"/>
              <a:gd name="T9" fmla="*/ 1 h 1481"/>
              <a:gd name="T10" fmla="*/ 1 w 977"/>
              <a:gd name="T11" fmla="*/ 1 h 1481"/>
              <a:gd name="T12" fmla="*/ 1 w 977"/>
              <a:gd name="T13" fmla="*/ 1 h 1481"/>
              <a:gd name="T14" fmla="*/ 1 w 977"/>
              <a:gd name="T15" fmla="*/ 1 h 1481"/>
              <a:gd name="T16" fmla="*/ 1 w 977"/>
              <a:gd name="T17" fmla="*/ 1 h 1481"/>
              <a:gd name="T18" fmla="*/ 1 w 977"/>
              <a:gd name="T19" fmla="*/ 1 h 1481"/>
              <a:gd name="T20" fmla="*/ 1 w 977"/>
              <a:gd name="T21" fmla="*/ 0 h 1481"/>
              <a:gd name="T22" fmla="*/ 1 w 977"/>
              <a:gd name="T23" fmla="*/ 1 h 1481"/>
              <a:gd name="T24" fmla="*/ 1 w 977"/>
              <a:gd name="T25" fmla="*/ 1 h 1481"/>
              <a:gd name="T26" fmla="*/ 1 w 977"/>
              <a:gd name="T27" fmla="*/ 1 h 1481"/>
              <a:gd name="T28" fmla="*/ 1 w 977"/>
              <a:gd name="T29" fmla="*/ 1 h 1481"/>
              <a:gd name="T30" fmla="*/ 1 w 977"/>
              <a:gd name="T31" fmla="*/ 1 h 1481"/>
              <a:gd name="T32" fmla="*/ 1 w 977"/>
              <a:gd name="T33" fmla="*/ 1 h 1481"/>
              <a:gd name="T34" fmla="*/ 1 w 977"/>
              <a:gd name="T35" fmla="*/ 1 h 1481"/>
              <a:gd name="T36" fmla="*/ 1 w 977"/>
              <a:gd name="T37" fmla="*/ 1 h 1481"/>
              <a:gd name="T38" fmla="*/ 1 w 977"/>
              <a:gd name="T39" fmla="*/ 1 h 1481"/>
              <a:gd name="T40" fmla="*/ 1 w 977"/>
              <a:gd name="T41" fmla="*/ 1 h 1481"/>
              <a:gd name="T42" fmla="*/ 1 w 977"/>
              <a:gd name="T43" fmla="*/ 1 h 1481"/>
              <a:gd name="T44" fmla="*/ 1 w 977"/>
              <a:gd name="T45" fmla="*/ 1 h 1481"/>
              <a:gd name="T46" fmla="*/ 1 w 977"/>
              <a:gd name="T47" fmla="*/ 1 h 1481"/>
              <a:gd name="T48" fmla="*/ 1 w 977"/>
              <a:gd name="T49" fmla="*/ 1 h 1481"/>
              <a:gd name="T50" fmla="*/ 1 w 977"/>
              <a:gd name="T51" fmla="*/ 1 h 1481"/>
              <a:gd name="T52" fmla="*/ 1 w 977"/>
              <a:gd name="T53" fmla="*/ 1 h 1481"/>
              <a:gd name="T54" fmla="*/ 1 w 977"/>
              <a:gd name="T55" fmla="*/ 1 h 1481"/>
              <a:gd name="T56" fmla="*/ 1 w 977"/>
              <a:gd name="T57" fmla="*/ 1 h 1481"/>
              <a:gd name="T58" fmla="*/ 1 w 977"/>
              <a:gd name="T59" fmla="*/ 1 h 1481"/>
              <a:gd name="T60" fmla="*/ 1 w 977"/>
              <a:gd name="T61" fmla="*/ 1 h 1481"/>
              <a:gd name="T62" fmla="*/ 1 w 977"/>
              <a:gd name="T63" fmla="*/ 1 h 1481"/>
              <a:gd name="T64" fmla="*/ 1 w 977"/>
              <a:gd name="T65" fmla="*/ 1 h 1481"/>
              <a:gd name="T66" fmla="*/ 1 w 977"/>
              <a:gd name="T67" fmla="*/ 1 h 1481"/>
              <a:gd name="T68" fmla="*/ 1 w 977"/>
              <a:gd name="T69" fmla="*/ 1 h 1481"/>
              <a:gd name="T70" fmla="*/ 1 w 977"/>
              <a:gd name="T71" fmla="*/ 1 h 1481"/>
              <a:gd name="T72" fmla="*/ 1 w 977"/>
              <a:gd name="T73" fmla="*/ 1 h 1481"/>
              <a:gd name="T74" fmla="*/ 1 w 977"/>
              <a:gd name="T75" fmla="*/ 1 h 1481"/>
              <a:gd name="T76" fmla="*/ 1 w 977"/>
              <a:gd name="T77" fmla="*/ 1 h 1481"/>
              <a:gd name="T78" fmla="*/ 1 w 977"/>
              <a:gd name="T79" fmla="*/ 1 h 1481"/>
              <a:gd name="T80" fmla="*/ 1 w 977"/>
              <a:gd name="T81" fmla="*/ 1 h 1481"/>
              <a:gd name="T82" fmla="*/ 1 w 977"/>
              <a:gd name="T83" fmla="*/ 1 h 1481"/>
              <a:gd name="T84" fmla="*/ 1 w 977"/>
              <a:gd name="T85" fmla="*/ 1 h 1481"/>
              <a:gd name="T86" fmla="*/ 1 w 977"/>
              <a:gd name="T87" fmla="*/ 1 h 1481"/>
              <a:gd name="T88" fmla="*/ 1 w 977"/>
              <a:gd name="T89" fmla="*/ 1 h 1481"/>
              <a:gd name="T90" fmla="*/ 1 w 977"/>
              <a:gd name="T91" fmla="*/ 1 h 1481"/>
              <a:gd name="T92" fmla="*/ 1 w 977"/>
              <a:gd name="T93" fmla="*/ 1 h 1481"/>
              <a:gd name="T94" fmla="*/ 1 w 977"/>
              <a:gd name="T95" fmla="*/ 1 h 1481"/>
              <a:gd name="T96" fmla="*/ 1 w 977"/>
              <a:gd name="T97" fmla="*/ 1 h 1481"/>
              <a:gd name="T98" fmla="*/ 1 w 977"/>
              <a:gd name="T99" fmla="*/ 1 h 1481"/>
              <a:gd name="T100" fmla="*/ 1 w 977"/>
              <a:gd name="T101" fmla="*/ 1 h 148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77"/>
              <a:gd name="T154" fmla="*/ 0 h 1481"/>
              <a:gd name="T155" fmla="*/ 977 w 977"/>
              <a:gd name="T156" fmla="*/ 1481 h 148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77" h="1481">
                <a:moveTo>
                  <a:pt x="0" y="1168"/>
                </a:moveTo>
                <a:lnTo>
                  <a:pt x="24" y="456"/>
                </a:lnTo>
                <a:lnTo>
                  <a:pt x="56" y="464"/>
                </a:lnTo>
                <a:lnTo>
                  <a:pt x="96" y="488"/>
                </a:lnTo>
                <a:lnTo>
                  <a:pt x="104" y="512"/>
                </a:lnTo>
                <a:lnTo>
                  <a:pt x="144" y="536"/>
                </a:lnTo>
                <a:lnTo>
                  <a:pt x="192" y="536"/>
                </a:lnTo>
                <a:lnTo>
                  <a:pt x="216" y="512"/>
                </a:lnTo>
                <a:lnTo>
                  <a:pt x="248" y="456"/>
                </a:lnTo>
                <a:lnTo>
                  <a:pt x="272" y="376"/>
                </a:lnTo>
                <a:lnTo>
                  <a:pt x="280" y="320"/>
                </a:lnTo>
                <a:lnTo>
                  <a:pt x="272" y="288"/>
                </a:lnTo>
                <a:lnTo>
                  <a:pt x="280" y="272"/>
                </a:lnTo>
                <a:lnTo>
                  <a:pt x="280" y="240"/>
                </a:lnTo>
                <a:lnTo>
                  <a:pt x="288" y="232"/>
                </a:lnTo>
                <a:lnTo>
                  <a:pt x="288" y="208"/>
                </a:lnTo>
                <a:lnTo>
                  <a:pt x="304" y="152"/>
                </a:lnTo>
                <a:lnTo>
                  <a:pt x="296" y="144"/>
                </a:lnTo>
                <a:lnTo>
                  <a:pt x="296" y="112"/>
                </a:lnTo>
                <a:lnTo>
                  <a:pt x="328" y="72"/>
                </a:lnTo>
                <a:lnTo>
                  <a:pt x="344" y="24"/>
                </a:lnTo>
                <a:lnTo>
                  <a:pt x="368" y="0"/>
                </a:lnTo>
                <a:lnTo>
                  <a:pt x="376" y="8"/>
                </a:lnTo>
                <a:lnTo>
                  <a:pt x="384" y="24"/>
                </a:lnTo>
                <a:lnTo>
                  <a:pt x="384" y="64"/>
                </a:lnTo>
                <a:lnTo>
                  <a:pt x="392" y="104"/>
                </a:lnTo>
                <a:lnTo>
                  <a:pt x="408" y="112"/>
                </a:lnTo>
                <a:lnTo>
                  <a:pt x="408" y="120"/>
                </a:lnTo>
                <a:lnTo>
                  <a:pt x="400" y="128"/>
                </a:lnTo>
                <a:lnTo>
                  <a:pt x="424" y="152"/>
                </a:lnTo>
                <a:lnTo>
                  <a:pt x="416" y="184"/>
                </a:lnTo>
                <a:lnTo>
                  <a:pt x="432" y="192"/>
                </a:lnTo>
                <a:lnTo>
                  <a:pt x="432" y="264"/>
                </a:lnTo>
                <a:lnTo>
                  <a:pt x="440" y="288"/>
                </a:lnTo>
                <a:lnTo>
                  <a:pt x="448" y="304"/>
                </a:lnTo>
                <a:lnTo>
                  <a:pt x="472" y="296"/>
                </a:lnTo>
                <a:lnTo>
                  <a:pt x="480" y="296"/>
                </a:lnTo>
                <a:lnTo>
                  <a:pt x="496" y="288"/>
                </a:lnTo>
                <a:lnTo>
                  <a:pt x="496" y="296"/>
                </a:lnTo>
                <a:lnTo>
                  <a:pt x="504" y="312"/>
                </a:lnTo>
                <a:lnTo>
                  <a:pt x="544" y="352"/>
                </a:lnTo>
                <a:lnTo>
                  <a:pt x="536" y="352"/>
                </a:lnTo>
                <a:lnTo>
                  <a:pt x="536" y="408"/>
                </a:lnTo>
                <a:lnTo>
                  <a:pt x="552" y="440"/>
                </a:lnTo>
                <a:lnTo>
                  <a:pt x="544" y="464"/>
                </a:lnTo>
                <a:lnTo>
                  <a:pt x="560" y="496"/>
                </a:lnTo>
                <a:lnTo>
                  <a:pt x="568" y="504"/>
                </a:lnTo>
                <a:lnTo>
                  <a:pt x="576" y="512"/>
                </a:lnTo>
                <a:lnTo>
                  <a:pt x="576" y="536"/>
                </a:lnTo>
                <a:lnTo>
                  <a:pt x="568" y="616"/>
                </a:lnTo>
                <a:lnTo>
                  <a:pt x="584" y="616"/>
                </a:lnTo>
                <a:lnTo>
                  <a:pt x="592" y="624"/>
                </a:lnTo>
                <a:lnTo>
                  <a:pt x="592" y="656"/>
                </a:lnTo>
                <a:lnTo>
                  <a:pt x="624" y="696"/>
                </a:lnTo>
                <a:lnTo>
                  <a:pt x="640" y="712"/>
                </a:lnTo>
                <a:lnTo>
                  <a:pt x="664" y="720"/>
                </a:lnTo>
                <a:lnTo>
                  <a:pt x="680" y="736"/>
                </a:lnTo>
                <a:lnTo>
                  <a:pt x="680" y="744"/>
                </a:lnTo>
                <a:lnTo>
                  <a:pt x="688" y="760"/>
                </a:lnTo>
                <a:lnTo>
                  <a:pt x="712" y="768"/>
                </a:lnTo>
                <a:lnTo>
                  <a:pt x="720" y="776"/>
                </a:lnTo>
                <a:lnTo>
                  <a:pt x="736" y="784"/>
                </a:lnTo>
                <a:lnTo>
                  <a:pt x="744" y="808"/>
                </a:lnTo>
                <a:lnTo>
                  <a:pt x="744" y="816"/>
                </a:lnTo>
                <a:lnTo>
                  <a:pt x="768" y="864"/>
                </a:lnTo>
                <a:lnTo>
                  <a:pt x="784" y="912"/>
                </a:lnTo>
                <a:lnTo>
                  <a:pt x="784" y="944"/>
                </a:lnTo>
                <a:lnTo>
                  <a:pt x="800" y="968"/>
                </a:lnTo>
                <a:lnTo>
                  <a:pt x="808" y="952"/>
                </a:lnTo>
                <a:lnTo>
                  <a:pt x="824" y="968"/>
                </a:lnTo>
                <a:lnTo>
                  <a:pt x="840" y="984"/>
                </a:lnTo>
                <a:lnTo>
                  <a:pt x="848" y="968"/>
                </a:lnTo>
                <a:lnTo>
                  <a:pt x="856" y="968"/>
                </a:lnTo>
                <a:lnTo>
                  <a:pt x="864" y="984"/>
                </a:lnTo>
                <a:lnTo>
                  <a:pt x="856" y="1056"/>
                </a:lnTo>
                <a:lnTo>
                  <a:pt x="864" y="1056"/>
                </a:lnTo>
                <a:lnTo>
                  <a:pt x="880" y="1080"/>
                </a:lnTo>
                <a:lnTo>
                  <a:pt x="888" y="1096"/>
                </a:lnTo>
                <a:lnTo>
                  <a:pt x="904" y="1112"/>
                </a:lnTo>
                <a:lnTo>
                  <a:pt x="928" y="1160"/>
                </a:lnTo>
                <a:lnTo>
                  <a:pt x="968" y="1232"/>
                </a:lnTo>
                <a:lnTo>
                  <a:pt x="976" y="1272"/>
                </a:lnTo>
                <a:lnTo>
                  <a:pt x="976" y="1280"/>
                </a:lnTo>
                <a:lnTo>
                  <a:pt x="968" y="1368"/>
                </a:lnTo>
                <a:lnTo>
                  <a:pt x="976" y="1408"/>
                </a:lnTo>
                <a:lnTo>
                  <a:pt x="976" y="1432"/>
                </a:lnTo>
                <a:lnTo>
                  <a:pt x="912" y="1432"/>
                </a:lnTo>
                <a:lnTo>
                  <a:pt x="888" y="1440"/>
                </a:lnTo>
                <a:lnTo>
                  <a:pt x="880" y="1472"/>
                </a:lnTo>
                <a:lnTo>
                  <a:pt x="864" y="1472"/>
                </a:lnTo>
                <a:lnTo>
                  <a:pt x="840" y="1480"/>
                </a:lnTo>
                <a:lnTo>
                  <a:pt x="824" y="1480"/>
                </a:lnTo>
                <a:lnTo>
                  <a:pt x="800" y="1448"/>
                </a:lnTo>
                <a:lnTo>
                  <a:pt x="784" y="1448"/>
                </a:lnTo>
                <a:lnTo>
                  <a:pt x="744" y="1432"/>
                </a:lnTo>
                <a:lnTo>
                  <a:pt x="728" y="1440"/>
                </a:lnTo>
                <a:lnTo>
                  <a:pt x="704" y="1440"/>
                </a:lnTo>
                <a:lnTo>
                  <a:pt x="680" y="1464"/>
                </a:lnTo>
                <a:lnTo>
                  <a:pt x="608" y="1448"/>
                </a:lnTo>
                <a:lnTo>
                  <a:pt x="176" y="1416"/>
                </a:lnTo>
                <a:lnTo>
                  <a:pt x="192" y="1184"/>
                </a:lnTo>
                <a:lnTo>
                  <a:pt x="0" y="1168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30196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SG" sz="2000" b="1" kern="0" dirty="0" smtClean="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16" name="Freeform 21"/>
          <p:cNvSpPr>
            <a:spLocks/>
          </p:cNvSpPr>
          <p:nvPr>
            <p:custDataLst>
              <p:tags r:id="rId8"/>
            </p:custDataLst>
          </p:nvPr>
        </p:nvSpPr>
        <p:spPr bwMode="gray">
          <a:xfrm>
            <a:off x="3885354" y="5572128"/>
            <a:ext cx="401769" cy="449160"/>
          </a:xfrm>
          <a:custGeom>
            <a:avLst/>
            <a:gdLst>
              <a:gd name="T0" fmla="*/ 1 w 209"/>
              <a:gd name="T1" fmla="*/ 1 h 241"/>
              <a:gd name="T2" fmla="*/ 1 w 209"/>
              <a:gd name="T3" fmla="*/ 1 h 241"/>
              <a:gd name="T4" fmla="*/ 1 w 209"/>
              <a:gd name="T5" fmla="*/ 1 h 241"/>
              <a:gd name="T6" fmla="*/ 1 w 209"/>
              <a:gd name="T7" fmla="*/ 1 h 241"/>
              <a:gd name="T8" fmla="*/ 1 w 209"/>
              <a:gd name="T9" fmla="*/ 1 h 241"/>
              <a:gd name="T10" fmla="*/ 1 w 209"/>
              <a:gd name="T11" fmla="*/ 1 h 241"/>
              <a:gd name="T12" fmla="*/ 1 w 209"/>
              <a:gd name="T13" fmla="*/ 1 h 241"/>
              <a:gd name="T14" fmla="*/ 1 w 209"/>
              <a:gd name="T15" fmla="*/ 1 h 241"/>
              <a:gd name="T16" fmla="*/ 1 w 209"/>
              <a:gd name="T17" fmla="*/ 1 h 241"/>
              <a:gd name="T18" fmla="*/ 1 w 209"/>
              <a:gd name="T19" fmla="*/ 1 h 241"/>
              <a:gd name="T20" fmla="*/ 1 w 209"/>
              <a:gd name="T21" fmla="*/ 1 h 241"/>
              <a:gd name="T22" fmla="*/ 1 w 209"/>
              <a:gd name="T23" fmla="*/ 1 h 241"/>
              <a:gd name="T24" fmla="*/ 1 w 209"/>
              <a:gd name="T25" fmla="*/ 1 h 241"/>
              <a:gd name="T26" fmla="*/ 1 w 209"/>
              <a:gd name="T27" fmla="*/ 1 h 241"/>
              <a:gd name="T28" fmla="*/ 1 w 209"/>
              <a:gd name="T29" fmla="*/ 1 h 241"/>
              <a:gd name="T30" fmla="*/ 1 w 209"/>
              <a:gd name="T31" fmla="*/ 1 h 241"/>
              <a:gd name="T32" fmla="*/ 1 w 209"/>
              <a:gd name="T33" fmla="*/ 1 h 241"/>
              <a:gd name="T34" fmla="*/ 1 w 209"/>
              <a:gd name="T35" fmla="*/ 1 h 241"/>
              <a:gd name="T36" fmla="*/ 0 w 209"/>
              <a:gd name="T37" fmla="*/ 1 h 241"/>
              <a:gd name="T38" fmla="*/ 1 w 209"/>
              <a:gd name="T39" fmla="*/ 1 h 241"/>
              <a:gd name="T40" fmla="*/ 1 w 209"/>
              <a:gd name="T41" fmla="*/ 0 h 241"/>
              <a:gd name="T42" fmla="*/ 1 w 209"/>
              <a:gd name="T43" fmla="*/ 1 h 241"/>
              <a:gd name="T44" fmla="*/ 1 w 209"/>
              <a:gd name="T45" fmla="*/ 1 h 24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09"/>
              <a:gd name="T70" fmla="*/ 0 h 241"/>
              <a:gd name="T71" fmla="*/ 209 w 209"/>
              <a:gd name="T72" fmla="*/ 241 h 24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09" h="241">
                <a:moveTo>
                  <a:pt x="168" y="32"/>
                </a:moveTo>
                <a:lnTo>
                  <a:pt x="192" y="16"/>
                </a:lnTo>
                <a:lnTo>
                  <a:pt x="208" y="40"/>
                </a:lnTo>
                <a:lnTo>
                  <a:pt x="208" y="112"/>
                </a:lnTo>
                <a:lnTo>
                  <a:pt x="176" y="152"/>
                </a:lnTo>
                <a:lnTo>
                  <a:pt x="176" y="184"/>
                </a:lnTo>
                <a:lnTo>
                  <a:pt x="160" y="208"/>
                </a:lnTo>
                <a:lnTo>
                  <a:pt x="152" y="192"/>
                </a:lnTo>
                <a:lnTo>
                  <a:pt x="144" y="192"/>
                </a:lnTo>
                <a:lnTo>
                  <a:pt x="120" y="232"/>
                </a:lnTo>
                <a:lnTo>
                  <a:pt x="104" y="240"/>
                </a:lnTo>
                <a:lnTo>
                  <a:pt x="80" y="232"/>
                </a:lnTo>
                <a:lnTo>
                  <a:pt x="64" y="240"/>
                </a:lnTo>
                <a:lnTo>
                  <a:pt x="56" y="240"/>
                </a:lnTo>
                <a:lnTo>
                  <a:pt x="56" y="216"/>
                </a:lnTo>
                <a:lnTo>
                  <a:pt x="24" y="168"/>
                </a:lnTo>
                <a:lnTo>
                  <a:pt x="24" y="136"/>
                </a:lnTo>
                <a:lnTo>
                  <a:pt x="32" y="120"/>
                </a:lnTo>
                <a:lnTo>
                  <a:pt x="0" y="48"/>
                </a:lnTo>
                <a:lnTo>
                  <a:pt x="8" y="8"/>
                </a:lnTo>
                <a:lnTo>
                  <a:pt x="16" y="0"/>
                </a:lnTo>
                <a:lnTo>
                  <a:pt x="96" y="40"/>
                </a:lnTo>
                <a:lnTo>
                  <a:pt x="168" y="32"/>
                </a:lnTo>
                <a:close/>
              </a:path>
            </a:pathLst>
          </a:custGeom>
          <a:solidFill>
            <a:schemeClr val="tx1">
              <a:lumMod val="60000"/>
              <a:lumOff val="40000"/>
              <a:alpha val="30196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SG" sz="2000" b="1" kern="0" dirty="0" smtClean="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45496" y="1116608"/>
            <a:ext cx="183421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800" b="1" dirty="0" smtClean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</a:t>
            </a:r>
            <a:r>
              <a:rPr lang="en-US" sz="2800" b="1" dirty="0" smtClean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</a:t>
            </a:r>
            <a:r>
              <a:rPr lang="en-US" sz="2800" b="1" dirty="0" smtClean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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800" b="1" dirty="0" smtClean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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b="1" dirty="0">
              <a:ln w="28575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50800" algn="tl" rotWithShape="0">
                  <a:srgbClr val="000000"/>
                </a:outerShdw>
              </a:effectLst>
              <a:latin typeface="Calibri"/>
              <a:ea typeface="MS PGothic" pitchFamily="34" charset="-128"/>
              <a:sym typeface="Wingdings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800" b="1" dirty="0" smtClean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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800" b="1" kern="0" dirty="0">
                <a:ln w="25400" cmpd="sng">
                  <a:solidFill>
                    <a:srgbClr val="FFFFFF"/>
                  </a:solidFill>
                  <a:prstDash val="solid"/>
                  <a:miter lim="800000"/>
                </a:ln>
                <a:gradFill>
                  <a:gsLst>
                    <a:gs pos="0">
                      <a:schemeClr val="accent1"/>
                    </a:gs>
                    <a:gs pos="50000">
                      <a:schemeClr val="accent3"/>
                    </a:gs>
                    <a:gs pos="49000">
                      <a:schemeClr val="accent1"/>
                    </a:gs>
                    <a:gs pos="100000">
                      <a:schemeClr val="accent3"/>
                    </a:gs>
                  </a:gsLst>
                  <a:lin ang="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</a:t>
            </a:r>
            <a:endParaRPr lang="en-US" sz="2800" b="1" kern="0" dirty="0">
              <a:ln w="25400" cmpd="sng">
                <a:solidFill>
                  <a:srgbClr val="FFFFFF"/>
                </a:solidFill>
                <a:prstDash val="solid"/>
                <a:miter lim="800000"/>
              </a:ln>
              <a:gradFill>
                <a:gsLst>
                  <a:gs pos="0">
                    <a:schemeClr val="accent1"/>
                  </a:gs>
                  <a:gs pos="50000">
                    <a:schemeClr val="accent3"/>
                  </a:gs>
                  <a:gs pos="49000">
                    <a:schemeClr val="accent1"/>
                  </a:gs>
                  <a:gs pos="100000">
                    <a:schemeClr val="accent3"/>
                  </a:gs>
                </a:gsLst>
                <a:lin ang="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Times"/>
              <a:ea typeface="MS PGothic" pitchFamily="34" charset="-128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b="1" dirty="0">
              <a:ln w="28575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234C8E"/>
              </a:solidFill>
              <a:effectLst>
                <a:outerShdw blurRad="50800" algn="tl" rotWithShape="0">
                  <a:srgbClr val="000000"/>
                </a:outerShdw>
              </a:effectLst>
              <a:latin typeface="Calibri"/>
              <a:ea typeface="MS PGothic" pitchFamily="34" charset="-128"/>
              <a:sym typeface="Wingdings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800" b="1" dirty="0" smtClean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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b="1" dirty="0" smtClean="0">
              <a:ln w="28575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50800" algn="tl" rotWithShape="0">
                  <a:srgbClr val="000000"/>
                </a:outerShdw>
              </a:effectLst>
              <a:latin typeface="Calibri"/>
              <a:ea typeface="MS PGothic" pitchFamily="34" charset="-128"/>
              <a:sym typeface="Wingdings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800" b="1" dirty="0" smtClean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</a:t>
            </a:r>
          </a:p>
        </p:txBody>
      </p:sp>
      <p:sp>
        <p:nvSpPr>
          <p:cNvPr id="18" name="Freeform 20"/>
          <p:cNvSpPr>
            <a:spLocks/>
          </p:cNvSpPr>
          <p:nvPr>
            <p:custDataLst>
              <p:tags r:id="rId9"/>
            </p:custDataLst>
          </p:nvPr>
        </p:nvSpPr>
        <p:spPr bwMode="gray">
          <a:xfrm>
            <a:off x="3028012" y="4768697"/>
            <a:ext cx="167667" cy="63262"/>
          </a:xfrm>
          <a:custGeom>
            <a:avLst/>
            <a:gdLst>
              <a:gd name="T0" fmla="*/ 1 w 89"/>
              <a:gd name="T1" fmla="*/ 1 h 33"/>
              <a:gd name="T2" fmla="*/ 1 w 89"/>
              <a:gd name="T3" fmla="*/ 1 h 33"/>
              <a:gd name="T4" fmla="*/ 1 w 89"/>
              <a:gd name="T5" fmla="*/ 1 h 33"/>
              <a:gd name="T6" fmla="*/ 1 w 89"/>
              <a:gd name="T7" fmla="*/ 1 h 33"/>
              <a:gd name="T8" fmla="*/ 0 w 89"/>
              <a:gd name="T9" fmla="*/ 1 h 33"/>
              <a:gd name="T10" fmla="*/ 1 w 89"/>
              <a:gd name="T11" fmla="*/ 1 h 33"/>
              <a:gd name="T12" fmla="*/ 1 w 89"/>
              <a:gd name="T13" fmla="*/ 0 h 33"/>
              <a:gd name="T14" fmla="*/ 1 w 89"/>
              <a:gd name="T15" fmla="*/ 1 h 33"/>
              <a:gd name="T16" fmla="*/ 1 w 89"/>
              <a:gd name="T17" fmla="*/ 1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9"/>
              <a:gd name="T28" fmla="*/ 0 h 33"/>
              <a:gd name="T29" fmla="*/ 89 w 89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9" h="33">
                <a:moveTo>
                  <a:pt x="88" y="16"/>
                </a:moveTo>
                <a:lnTo>
                  <a:pt x="72" y="24"/>
                </a:lnTo>
                <a:lnTo>
                  <a:pt x="48" y="32"/>
                </a:lnTo>
                <a:lnTo>
                  <a:pt x="8" y="24"/>
                </a:lnTo>
                <a:lnTo>
                  <a:pt x="0" y="24"/>
                </a:lnTo>
                <a:lnTo>
                  <a:pt x="8" y="16"/>
                </a:lnTo>
                <a:lnTo>
                  <a:pt x="32" y="0"/>
                </a:lnTo>
                <a:lnTo>
                  <a:pt x="88" y="16"/>
                </a:lnTo>
                <a:close/>
              </a:path>
            </a:pathLst>
          </a:custGeom>
          <a:solidFill>
            <a:srgbClr val="D2D9EA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SG" sz="2000" b="1" kern="0" dirty="0" smtClean="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4561292" y="3181869"/>
            <a:ext cx="355600" cy="371475"/>
          </a:xfrm>
          <a:custGeom>
            <a:avLst/>
            <a:gdLst>
              <a:gd name="connsiteX0" fmla="*/ 0 w 701675"/>
              <a:gd name="connsiteY0" fmla="*/ 124648 h 124648"/>
              <a:gd name="connsiteX1" fmla="*/ 406400 w 701675"/>
              <a:gd name="connsiteY1" fmla="*/ 823 h 124648"/>
              <a:gd name="connsiteX2" fmla="*/ 701675 w 701675"/>
              <a:gd name="connsiteY2" fmla="*/ 67498 h 124648"/>
              <a:gd name="connsiteX3" fmla="*/ 701675 w 701675"/>
              <a:gd name="connsiteY3" fmla="*/ 67498 h 124648"/>
              <a:gd name="connsiteX0" fmla="*/ 0 w 514350"/>
              <a:gd name="connsiteY0" fmla="*/ 357310 h 357310"/>
              <a:gd name="connsiteX1" fmla="*/ 219075 w 514350"/>
              <a:gd name="connsiteY1" fmla="*/ 11235 h 357310"/>
              <a:gd name="connsiteX2" fmla="*/ 514350 w 514350"/>
              <a:gd name="connsiteY2" fmla="*/ 77910 h 357310"/>
              <a:gd name="connsiteX3" fmla="*/ 514350 w 514350"/>
              <a:gd name="connsiteY3" fmla="*/ 77910 h 357310"/>
              <a:gd name="connsiteX0" fmla="*/ 0 w 514350"/>
              <a:gd name="connsiteY0" fmla="*/ 279400 h 279400"/>
              <a:gd name="connsiteX1" fmla="*/ 66675 w 514350"/>
              <a:gd name="connsiteY1" fmla="*/ 104775 h 279400"/>
              <a:gd name="connsiteX2" fmla="*/ 514350 w 514350"/>
              <a:gd name="connsiteY2" fmla="*/ 0 h 279400"/>
              <a:gd name="connsiteX3" fmla="*/ 514350 w 514350"/>
              <a:gd name="connsiteY3" fmla="*/ 0 h 279400"/>
              <a:gd name="connsiteX0" fmla="*/ 0 w 523550"/>
              <a:gd name="connsiteY0" fmla="*/ 311150 h 311150"/>
              <a:gd name="connsiteX1" fmla="*/ 66675 w 523550"/>
              <a:gd name="connsiteY1" fmla="*/ 136525 h 311150"/>
              <a:gd name="connsiteX2" fmla="*/ 514350 w 523550"/>
              <a:gd name="connsiteY2" fmla="*/ 31750 h 311150"/>
              <a:gd name="connsiteX3" fmla="*/ 355600 w 523550"/>
              <a:gd name="connsiteY3" fmla="*/ 0 h 311150"/>
              <a:gd name="connsiteX0" fmla="*/ 0 w 379177"/>
              <a:gd name="connsiteY0" fmla="*/ 311150 h 311150"/>
              <a:gd name="connsiteX1" fmla="*/ 66675 w 379177"/>
              <a:gd name="connsiteY1" fmla="*/ 136525 h 311150"/>
              <a:gd name="connsiteX2" fmla="*/ 314325 w 379177"/>
              <a:gd name="connsiteY2" fmla="*/ 15875 h 311150"/>
              <a:gd name="connsiteX3" fmla="*/ 355600 w 379177"/>
              <a:gd name="connsiteY3" fmla="*/ 0 h 311150"/>
              <a:gd name="connsiteX0" fmla="*/ 0 w 379728"/>
              <a:gd name="connsiteY0" fmla="*/ 311150 h 311150"/>
              <a:gd name="connsiteX1" fmla="*/ 50800 w 379728"/>
              <a:gd name="connsiteY1" fmla="*/ 130175 h 311150"/>
              <a:gd name="connsiteX2" fmla="*/ 314325 w 379728"/>
              <a:gd name="connsiteY2" fmla="*/ 15875 h 311150"/>
              <a:gd name="connsiteX3" fmla="*/ 355600 w 379728"/>
              <a:gd name="connsiteY3" fmla="*/ 0 h 311150"/>
              <a:gd name="connsiteX0" fmla="*/ 0 w 379728"/>
              <a:gd name="connsiteY0" fmla="*/ 311150 h 311150"/>
              <a:gd name="connsiteX1" fmla="*/ 50800 w 379728"/>
              <a:gd name="connsiteY1" fmla="*/ 130175 h 311150"/>
              <a:gd name="connsiteX2" fmla="*/ 314325 w 379728"/>
              <a:gd name="connsiteY2" fmla="*/ 15875 h 311150"/>
              <a:gd name="connsiteX3" fmla="*/ 355600 w 379728"/>
              <a:gd name="connsiteY3" fmla="*/ 0 h 311150"/>
              <a:gd name="connsiteX0" fmla="*/ 0 w 379728"/>
              <a:gd name="connsiteY0" fmla="*/ 311150 h 311150"/>
              <a:gd name="connsiteX1" fmla="*/ 50800 w 379728"/>
              <a:gd name="connsiteY1" fmla="*/ 130175 h 311150"/>
              <a:gd name="connsiteX2" fmla="*/ 314325 w 379728"/>
              <a:gd name="connsiteY2" fmla="*/ 15875 h 311150"/>
              <a:gd name="connsiteX3" fmla="*/ 355600 w 379728"/>
              <a:gd name="connsiteY3" fmla="*/ 0 h 311150"/>
              <a:gd name="connsiteX0" fmla="*/ 0 w 367039"/>
              <a:gd name="connsiteY0" fmla="*/ 311150 h 311150"/>
              <a:gd name="connsiteX1" fmla="*/ 50800 w 367039"/>
              <a:gd name="connsiteY1" fmla="*/ 130175 h 311150"/>
              <a:gd name="connsiteX2" fmla="*/ 212725 w 367039"/>
              <a:gd name="connsiteY2" fmla="*/ 60325 h 311150"/>
              <a:gd name="connsiteX3" fmla="*/ 355600 w 367039"/>
              <a:gd name="connsiteY3" fmla="*/ 0 h 311150"/>
              <a:gd name="connsiteX0" fmla="*/ 0 w 379121"/>
              <a:gd name="connsiteY0" fmla="*/ 320675 h 320675"/>
              <a:gd name="connsiteX1" fmla="*/ 50800 w 379121"/>
              <a:gd name="connsiteY1" fmla="*/ 139700 h 320675"/>
              <a:gd name="connsiteX2" fmla="*/ 212725 w 379121"/>
              <a:gd name="connsiteY2" fmla="*/ 69850 h 320675"/>
              <a:gd name="connsiteX3" fmla="*/ 368300 w 379121"/>
              <a:gd name="connsiteY3" fmla="*/ 0 h 320675"/>
              <a:gd name="connsiteX0" fmla="*/ 0 w 368300"/>
              <a:gd name="connsiteY0" fmla="*/ 320675 h 320675"/>
              <a:gd name="connsiteX1" fmla="*/ 50800 w 368300"/>
              <a:gd name="connsiteY1" fmla="*/ 139700 h 320675"/>
              <a:gd name="connsiteX2" fmla="*/ 212725 w 368300"/>
              <a:gd name="connsiteY2" fmla="*/ 69850 h 320675"/>
              <a:gd name="connsiteX3" fmla="*/ 368300 w 368300"/>
              <a:gd name="connsiteY3" fmla="*/ 0 h 320675"/>
              <a:gd name="connsiteX0" fmla="*/ 0 w 368300"/>
              <a:gd name="connsiteY0" fmla="*/ 320675 h 320675"/>
              <a:gd name="connsiteX1" fmla="*/ 50800 w 368300"/>
              <a:gd name="connsiteY1" fmla="*/ 139700 h 320675"/>
              <a:gd name="connsiteX2" fmla="*/ 203200 w 368300"/>
              <a:gd name="connsiteY2" fmla="*/ 69850 h 320675"/>
              <a:gd name="connsiteX3" fmla="*/ 368300 w 368300"/>
              <a:gd name="connsiteY3" fmla="*/ 0 h 320675"/>
              <a:gd name="connsiteX0" fmla="*/ 0 w 368300"/>
              <a:gd name="connsiteY0" fmla="*/ 320675 h 320675"/>
              <a:gd name="connsiteX1" fmla="*/ 50800 w 368300"/>
              <a:gd name="connsiteY1" fmla="*/ 139700 h 320675"/>
              <a:gd name="connsiteX2" fmla="*/ 200025 w 368300"/>
              <a:gd name="connsiteY2" fmla="*/ 69850 h 320675"/>
              <a:gd name="connsiteX3" fmla="*/ 368300 w 368300"/>
              <a:gd name="connsiteY3" fmla="*/ 0 h 320675"/>
              <a:gd name="connsiteX0" fmla="*/ 0 w 368300"/>
              <a:gd name="connsiteY0" fmla="*/ 320675 h 320675"/>
              <a:gd name="connsiteX1" fmla="*/ 50800 w 368300"/>
              <a:gd name="connsiteY1" fmla="*/ 139700 h 320675"/>
              <a:gd name="connsiteX2" fmla="*/ 200025 w 368300"/>
              <a:gd name="connsiteY2" fmla="*/ 69850 h 320675"/>
              <a:gd name="connsiteX3" fmla="*/ 368300 w 368300"/>
              <a:gd name="connsiteY3" fmla="*/ 0 h 320675"/>
              <a:gd name="connsiteX0" fmla="*/ 0 w 323850"/>
              <a:gd name="connsiteY0" fmla="*/ 371475 h 371475"/>
              <a:gd name="connsiteX1" fmla="*/ 50800 w 323850"/>
              <a:gd name="connsiteY1" fmla="*/ 190500 h 371475"/>
              <a:gd name="connsiteX2" fmla="*/ 200025 w 323850"/>
              <a:gd name="connsiteY2" fmla="*/ 120650 h 371475"/>
              <a:gd name="connsiteX3" fmla="*/ 323850 w 323850"/>
              <a:gd name="connsiteY3" fmla="*/ 0 h 371475"/>
              <a:gd name="connsiteX0" fmla="*/ 0 w 369109"/>
              <a:gd name="connsiteY0" fmla="*/ 371475 h 371475"/>
              <a:gd name="connsiteX1" fmla="*/ 50800 w 369109"/>
              <a:gd name="connsiteY1" fmla="*/ 190500 h 371475"/>
              <a:gd name="connsiteX2" fmla="*/ 355600 w 369109"/>
              <a:gd name="connsiteY2" fmla="*/ 60325 h 371475"/>
              <a:gd name="connsiteX3" fmla="*/ 323850 w 369109"/>
              <a:gd name="connsiteY3" fmla="*/ 0 h 371475"/>
              <a:gd name="connsiteX0" fmla="*/ 0 w 369109"/>
              <a:gd name="connsiteY0" fmla="*/ 371475 h 371475"/>
              <a:gd name="connsiteX1" fmla="*/ 50800 w 369109"/>
              <a:gd name="connsiteY1" fmla="*/ 190500 h 371475"/>
              <a:gd name="connsiteX2" fmla="*/ 355600 w 369109"/>
              <a:gd name="connsiteY2" fmla="*/ 60325 h 371475"/>
              <a:gd name="connsiteX3" fmla="*/ 323850 w 369109"/>
              <a:gd name="connsiteY3" fmla="*/ 0 h 371475"/>
              <a:gd name="connsiteX0" fmla="*/ 0 w 369109"/>
              <a:gd name="connsiteY0" fmla="*/ 371475 h 371475"/>
              <a:gd name="connsiteX1" fmla="*/ 50800 w 369109"/>
              <a:gd name="connsiteY1" fmla="*/ 190500 h 371475"/>
              <a:gd name="connsiteX2" fmla="*/ 355600 w 369109"/>
              <a:gd name="connsiteY2" fmla="*/ 60325 h 371475"/>
              <a:gd name="connsiteX3" fmla="*/ 323850 w 369109"/>
              <a:gd name="connsiteY3" fmla="*/ 0 h 371475"/>
              <a:gd name="connsiteX0" fmla="*/ 0 w 355600"/>
              <a:gd name="connsiteY0" fmla="*/ 371475 h 371475"/>
              <a:gd name="connsiteX1" fmla="*/ 50800 w 355600"/>
              <a:gd name="connsiteY1" fmla="*/ 190500 h 371475"/>
              <a:gd name="connsiteX2" fmla="*/ 355600 w 355600"/>
              <a:gd name="connsiteY2" fmla="*/ 60325 h 371475"/>
              <a:gd name="connsiteX3" fmla="*/ 323850 w 355600"/>
              <a:gd name="connsiteY3" fmla="*/ 0 h 371475"/>
              <a:gd name="connsiteX0" fmla="*/ 0 w 355600"/>
              <a:gd name="connsiteY0" fmla="*/ 371475 h 371475"/>
              <a:gd name="connsiteX1" fmla="*/ 50800 w 355600"/>
              <a:gd name="connsiteY1" fmla="*/ 190500 h 371475"/>
              <a:gd name="connsiteX2" fmla="*/ 355600 w 355600"/>
              <a:gd name="connsiteY2" fmla="*/ 60325 h 371475"/>
              <a:gd name="connsiteX3" fmla="*/ 323850 w 355600"/>
              <a:gd name="connsiteY3" fmla="*/ 0 h 371475"/>
              <a:gd name="connsiteX0" fmla="*/ 0 w 355600"/>
              <a:gd name="connsiteY0" fmla="*/ 371475 h 371475"/>
              <a:gd name="connsiteX1" fmla="*/ 50800 w 355600"/>
              <a:gd name="connsiteY1" fmla="*/ 190500 h 371475"/>
              <a:gd name="connsiteX2" fmla="*/ 355600 w 355600"/>
              <a:gd name="connsiteY2" fmla="*/ 60325 h 371475"/>
              <a:gd name="connsiteX3" fmla="*/ 323850 w 355600"/>
              <a:gd name="connsiteY3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00" h="371475">
                <a:moveTo>
                  <a:pt x="0" y="371475"/>
                </a:moveTo>
                <a:cubicBezTo>
                  <a:pt x="24077" y="323850"/>
                  <a:pt x="55033" y="188383"/>
                  <a:pt x="50800" y="190500"/>
                </a:cubicBezTo>
                <a:cubicBezTo>
                  <a:pt x="46567" y="192617"/>
                  <a:pt x="351367" y="60325"/>
                  <a:pt x="355600" y="60325"/>
                </a:cubicBezTo>
                <a:cubicBezTo>
                  <a:pt x="353483" y="63500"/>
                  <a:pt x="316442" y="7408"/>
                  <a:pt x="323850" y="0"/>
                </a:cubicBezTo>
              </a:path>
            </a:pathLst>
          </a:custGeom>
          <a:noFill/>
          <a:ln w="571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endParaRPr lang="en-AU" sz="1800" kern="0" dirty="0" smtClean="0">
              <a:latin typeface="Arial" pitchFamily="-65" charset="0"/>
              <a:cs typeface="Arial" pitchFamily="-65" charset="0"/>
            </a:endParaRPr>
          </a:p>
        </p:txBody>
      </p:sp>
      <p:sp>
        <p:nvSpPr>
          <p:cNvPr id="20" name="Freeform 19"/>
          <p:cNvSpPr/>
          <p:nvPr/>
        </p:nvSpPr>
        <p:spPr bwMode="auto">
          <a:xfrm rot="8539276">
            <a:off x="4118230" y="4763318"/>
            <a:ext cx="800811" cy="250584"/>
          </a:xfrm>
          <a:custGeom>
            <a:avLst/>
            <a:gdLst>
              <a:gd name="connsiteX0" fmla="*/ 0 w 701675"/>
              <a:gd name="connsiteY0" fmla="*/ 124648 h 124648"/>
              <a:gd name="connsiteX1" fmla="*/ 406400 w 701675"/>
              <a:gd name="connsiteY1" fmla="*/ 823 h 124648"/>
              <a:gd name="connsiteX2" fmla="*/ 701675 w 701675"/>
              <a:gd name="connsiteY2" fmla="*/ 67498 h 124648"/>
              <a:gd name="connsiteX3" fmla="*/ 701675 w 701675"/>
              <a:gd name="connsiteY3" fmla="*/ 67498 h 124648"/>
              <a:gd name="connsiteX0" fmla="*/ 0 w 514350"/>
              <a:gd name="connsiteY0" fmla="*/ 357310 h 357310"/>
              <a:gd name="connsiteX1" fmla="*/ 219075 w 514350"/>
              <a:gd name="connsiteY1" fmla="*/ 11235 h 357310"/>
              <a:gd name="connsiteX2" fmla="*/ 514350 w 514350"/>
              <a:gd name="connsiteY2" fmla="*/ 77910 h 357310"/>
              <a:gd name="connsiteX3" fmla="*/ 514350 w 514350"/>
              <a:gd name="connsiteY3" fmla="*/ 77910 h 357310"/>
              <a:gd name="connsiteX0" fmla="*/ 0 w 514350"/>
              <a:gd name="connsiteY0" fmla="*/ 279400 h 279400"/>
              <a:gd name="connsiteX1" fmla="*/ 66675 w 514350"/>
              <a:gd name="connsiteY1" fmla="*/ 104775 h 279400"/>
              <a:gd name="connsiteX2" fmla="*/ 514350 w 514350"/>
              <a:gd name="connsiteY2" fmla="*/ 0 h 279400"/>
              <a:gd name="connsiteX3" fmla="*/ 514350 w 514350"/>
              <a:gd name="connsiteY3" fmla="*/ 0 h 279400"/>
              <a:gd name="connsiteX0" fmla="*/ 0 w 523550"/>
              <a:gd name="connsiteY0" fmla="*/ 311150 h 311150"/>
              <a:gd name="connsiteX1" fmla="*/ 66675 w 523550"/>
              <a:gd name="connsiteY1" fmla="*/ 136525 h 311150"/>
              <a:gd name="connsiteX2" fmla="*/ 514350 w 523550"/>
              <a:gd name="connsiteY2" fmla="*/ 31750 h 311150"/>
              <a:gd name="connsiteX3" fmla="*/ 355600 w 523550"/>
              <a:gd name="connsiteY3" fmla="*/ 0 h 311150"/>
              <a:gd name="connsiteX0" fmla="*/ 0 w 379177"/>
              <a:gd name="connsiteY0" fmla="*/ 311150 h 311150"/>
              <a:gd name="connsiteX1" fmla="*/ 66675 w 379177"/>
              <a:gd name="connsiteY1" fmla="*/ 136525 h 311150"/>
              <a:gd name="connsiteX2" fmla="*/ 314325 w 379177"/>
              <a:gd name="connsiteY2" fmla="*/ 15875 h 311150"/>
              <a:gd name="connsiteX3" fmla="*/ 355600 w 379177"/>
              <a:gd name="connsiteY3" fmla="*/ 0 h 311150"/>
              <a:gd name="connsiteX0" fmla="*/ 0 w 379728"/>
              <a:gd name="connsiteY0" fmla="*/ 311150 h 311150"/>
              <a:gd name="connsiteX1" fmla="*/ 50800 w 379728"/>
              <a:gd name="connsiteY1" fmla="*/ 130175 h 311150"/>
              <a:gd name="connsiteX2" fmla="*/ 314325 w 379728"/>
              <a:gd name="connsiteY2" fmla="*/ 15875 h 311150"/>
              <a:gd name="connsiteX3" fmla="*/ 355600 w 379728"/>
              <a:gd name="connsiteY3" fmla="*/ 0 h 311150"/>
              <a:gd name="connsiteX0" fmla="*/ 0 w 379728"/>
              <a:gd name="connsiteY0" fmla="*/ 311150 h 311150"/>
              <a:gd name="connsiteX1" fmla="*/ 50800 w 379728"/>
              <a:gd name="connsiteY1" fmla="*/ 130175 h 311150"/>
              <a:gd name="connsiteX2" fmla="*/ 314325 w 379728"/>
              <a:gd name="connsiteY2" fmla="*/ 15875 h 311150"/>
              <a:gd name="connsiteX3" fmla="*/ 355600 w 379728"/>
              <a:gd name="connsiteY3" fmla="*/ 0 h 311150"/>
              <a:gd name="connsiteX0" fmla="*/ 0 w 379728"/>
              <a:gd name="connsiteY0" fmla="*/ 311150 h 311150"/>
              <a:gd name="connsiteX1" fmla="*/ 50800 w 379728"/>
              <a:gd name="connsiteY1" fmla="*/ 130175 h 311150"/>
              <a:gd name="connsiteX2" fmla="*/ 314325 w 379728"/>
              <a:gd name="connsiteY2" fmla="*/ 15875 h 311150"/>
              <a:gd name="connsiteX3" fmla="*/ 355600 w 379728"/>
              <a:gd name="connsiteY3" fmla="*/ 0 h 311150"/>
              <a:gd name="connsiteX0" fmla="*/ 0 w 367039"/>
              <a:gd name="connsiteY0" fmla="*/ 311150 h 311150"/>
              <a:gd name="connsiteX1" fmla="*/ 50800 w 367039"/>
              <a:gd name="connsiteY1" fmla="*/ 130175 h 311150"/>
              <a:gd name="connsiteX2" fmla="*/ 212725 w 367039"/>
              <a:gd name="connsiteY2" fmla="*/ 60325 h 311150"/>
              <a:gd name="connsiteX3" fmla="*/ 355600 w 367039"/>
              <a:gd name="connsiteY3" fmla="*/ 0 h 311150"/>
              <a:gd name="connsiteX0" fmla="*/ 0 w 379121"/>
              <a:gd name="connsiteY0" fmla="*/ 320675 h 320675"/>
              <a:gd name="connsiteX1" fmla="*/ 50800 w 379121"/>
              <a:gd name="connsiteY1" fmla="*/ 139700 h 320675"/>
              <a:gd name="connsiteX2" fmla="*/ 212725 w 379121"/>
              <a:gd name="connsiteY2" fmla="*/ 69850 h 320675"/>
              <a:gd name="connsiteX3" fmla="*/ 368300 w 379121"/>
              <a:gd name="connsiteY3" fmla="*/ 0 h 320675"/>
              <a:gd name="connsiteX0" fmla="*/ 0 w 368300"/>
              <a:gd name="connsiteY0" fmla="*/ 320675 h 320675"/>
              <a:gd name="connsiteX1" fmla="*/ 50800 w 368300"/>
              <a:gd name="connsiteY1" fmla="*/ 139700 h 320675"/>
              <a:gd name="connsiteX2" fmla="*/ 212725 w 368300"/>
              <a:gd name="connsiteY2" fmla="*/ 69850 h 320675"/>
              <a:gd name="connsiteX3" fmla="*/ 368300 w 368300"/>
              <a:gd name="connsiteY3" fmla="*/ 0 h 320675"/>
              <a:gd name="connsiteX0" fmla="*/ 0 w 368300"/>
              <a:gd name="connsiteY0" fmla="*/ 320675 h 320675"/>
              <a:gd name="connsiteX1" fmla="*/ 50800 w 368300"/>
              <a:gd name="connsiteY1" fmla="*/ 139700 h 320675"/>
              <a:gd name="connsiteX2" fmla="*/ 203200 w 368300"/>
              <a:gd name="connsiteY2" fmla="*/ 69850 h 320675"/>
              <a:gd name="connsiteX3" fmla="*/ 368300 w 368300"/>
              <a:gd name="connsiteY3" fmla="*/ 0 h 320675"/>
              <a:gd name="connsiteX0" fmla="*/ 0 w 368300"/>
              <a:gd name="connsiteY0" fmla="*/ 320675 h 320675"/>
              <a:gd name="connsiteX1" fmla="*/ 50800 w 368300"/>
              <a:gd name="connsiteY1" fmla="*/ 139700 h 320675"/>
              <a:gd name="connsiteX2" fmla="*/ 200025 w 368300"/>
              <a:gd name="connsiteY2" fmla="*/ 69850 h 320675"/>
              <a:gd name="connsiteX3" fmla="*/ 368300 w 368300"/>
              <a:gd name="connsiteY3" fmla="*/ 0 h 320675"/>
              <a:gd name="connsiteX0" fmla="*/ 0 w 368300"/>
              <a:gd name="connsiteY0" fmla="*/ 320675 h 320675"/>
              <a:gd name="connsiteX1" fmla="*/ 50800 w 368300"/>
              <a:gd name="connsiteY1" fmla="*/ 139700 h 320675"/>
              <a:gd name="connsiteX2" fmla="*/ 200025 w 368300"/>
              <a:gd name="connsiteY2" fmla="*/ 69850 h 320675"/>
              <a:gd name="connsiteX3" fmla="*/ 368300 w 368300"/>
              <a:gd name="connsiteY3" fmla="*/ 0 h 320675"/>
              <a:gd name="connsiteX0" fmla="*/ 0 w 589655"/>
              <a:gd name="connsiteY0" fmla="*/ 165770 h 165770"/>
              <a:gd name="connsiteX1" fmla="*/ 272155 w 589655"/>
              <a:gd name="connsiteY1" fmla="*/ 139700 h 165770"/>
              <a:gd name="connsiteX2" fmla="*/ 421380 w 589655"/>
              <a:gd name="connsiteY2" fmla="*/ 69850 h 165770"/>
              <a:gd name="connsiteX3" fmla="*/ 589655 w 589655"/>
              <a:gd name="connsiteY3" fmla="*/ 0 h 165770"/>
              <a:gd name="connsiteX0" fmla="*/ 0 w 589655"/>
              <a:gd name="connsiteY0" fmla="*/ 165770 h 202781"/>
              <a:gd name="connsiteX1" fmla="*/ 272155 w 589655"/>
              <a:gd name="connsiteY1" fmla="*/ 139700 h 202781"/>
              <a:gd name="connsiteX2" fmla="*/ 421380 w 589655"/>
              <a:gd name="connsiteY2" fmla="*/ 69850 h 202781"/>
              <a:gd name="connsiteX3" fmla="*/ 589655 w 589655"/>
              <a:gd name="connsiteY3" fmla="*/ 0 h 202781"/>
              <a:gd name="connsiteX0" fmla="*/ 0 w 589655"/>
              <a:gd name="connsiteY0" fmla="*/ 165770 h 205121"/>
              <a:gd name="connsiteX1" fmla="*/ 272155 w 589655"/>
              <a:gd name="connsiteY1" fmla="*/ 139700 h 205121"/>
              <a:gd name="connsiteX2" fmla="*/ 589655 w 589655"/>
              <a:gd name="connsiteY2" fmla="*/ 0 h 205121"/>
              <a:gd name="connsiteX0" fmla="*/ 0 w 589655"/>
              <a:gd name="connsiteY0" fmla="*/ 165770 h 232552"/>
              <a:gd name="connsiteX1" fmla="*/ 129543 w 589655"/>
              <a:gd name="connsiteY1" fmla="*/ 210084 h 232552"/>
              <a:gd name="connsiteX2" fmla="*/ 589655 w 589655"/>
              <a:gd name="connsiteY2" fmla="*/ 0 h 232552"/>
              <a:gd name="connsiteX0" fmla="*/ 0 w 589655"/>
              <a:gd name="connsiteY0" fmla="*/ 165770 h 232552"/>
              <a:gd name="connsiteX1" fmla="*/ 129543 w 589655"/>
              <a:gd name="connsiteY1" fmla="*/ 210084 h 232552"/>
              <a:gd name="connsiteX2" fmla="*/ 589655 w 589655"/>
              <a:gd name="connsiteY2" fmla="*/ 0 h 232552"/>
              <a:gd name="connsiteX0" fmla="*/ 0 w 589655"/>
              <a:gd name="connsiteY0" fmla="*/ 165770 h 220174"/>
              <a:gd name="connsiteX1" fmla="*/ 129543 w 589655"/>
              <a:gd name="connsiteY1" fmla="*/ 210084 h 220174"/>
              <a:gd name="connsiteX2" fmla="*/ 589655 w 589655"/>
              <a:gd name="connsiteY2" fmla="*/ 0 h 220174"/>
              <a:gd name="connsiteX0" fmla="*/ 0 w 589655"/>
              <a:gd name="connsiteY0" fmla="*/ 165770 h 226771"/>
              <a:gd name="connsiteX1" fmla="*/ 103966 w 589655"/>
              <a:gd name="connsiteY1" fmla="*/ 222424 h 226771"/>
              <a:gd name="connsiteX2" fmla="*/ 589655 w 589655"/>
              <a:gd name="connsiteY2" fmla="*/ 0 h 226771"/>
              <a:gd name="connsiteX0" fmla="*/ 0 w 649940"/>
              <a:gd name="connsiteY0" fmla="*/ 207468 h 268469"/>
              <a:gd name="connsiteX1" fmla="*/ 103966 w 649940"/>
              <a:gd name="connsiteY1" fmla="*/ 264122 h 268469"/>
              <a:gd name="connsiteX2" fmla="*/ 649940 w 649940"/>
              <a:gd name="connsiteY2" fmla="*/ 0 h 268469"/>
              <a:gd name="connsiteX0" fmla="*/ 0 w 649940"/>
              <a:gd name="connsiteY0" fmla="*/ 207468 h 268469"/>
              <a:gd name="connsiteX1" fmla="*/ 103966 w 649940"/>
              <a:gd name="connsiteY1" fmla="*/ 264122 h 268469"/>
              <a:gd name="connsiteX2" fmla="*/ 649940 w 649940"/>
              <a:gd name="connsiteY2" fmla="*/ 0 h 268469"/>
              <a:gd name="connsiteX0" fmla="*/ 0 w 649940"/>
              <a:gd name="connsiteY0" fmla="*/ 207468 h 259721"/>
              <a:gd name="connsiteX1" fmla="*/ 113097 w 649940"/>
              <a:gd name="connsiteY1" fmla="*/ 247104 h 259721"/>
              <a:gd name="connsiteX2" fmla="*/ 649940 w 649940"/>
              <a:gd name="connsiteY2" fmla="*/ 0 h 259721"/>
              <a:gd name="connsiteX0" fmla="*/ 0 w 649940"/>
              <a:gd name="connsiteY0" fmla="*/ 207468 h 263388"/>
              <a:gd name="connsiteX1" fmla="*/ 123148 w 649940"/>
              <a:gd name="connsiteY1" fmla="*/ 254867 h 263388"/>
              <a:gd name="connsiteX2" fmla="*/ 649940 w 649940"/>
              <a:gd name="connsiteY2" fmla="*/ 0 h 263388"/>
              <a:gd name="connsiteX0" fmla="*/ 0 w 649940"/>
              <a:gd name="connsiteY0" fmla="*/ 207468 h 254867"/>
              <a:gd name="connsiteX1" fmla="*/ 123148 w 649940"/>
              <a:gd name="connsiteY1" fmla="*/ 254867 h 254867"/>
              <a:gd name="connsiteX2" fmla="*/ 649940 w 649940"/>
              <a:gd name="connsiteY2" fmla="*/ 0 h 254867"/>
              <a:gd name="connsiteX0" fmla="*/ 0 w 649940"/>
              <a:gd name="connsiteY0" fmla="*/ 207468 h 262977"/>
              <a:gd name="connsiteX1" fmla="*/ 112873 w 649940"/>
              <a:gd name="connsiteY1" fmla="*/ 262977 h 262977"/>
              <a:gd name="connsiteX2" fmla="*/ 649940 w 649940"/>
              <a:gd name="connsiteY2" fmla="*/ 0 h 262977"/>
              <a:gd name="connsiteX0" fmla="*/ 0 w 649940"/>
              <a:gd name="connsiteY0" fmla="*/ 207468 h 262977"/>
              <a:gd name="connsiteX1" fmla="*/ 112873 w 649940"/>
              <a:gd name="connsiteY1" fmla="*/ 262977 h 262977"/>
              <a:gd name="connsiteX2" fmla="*/ 464411 w 649940"/>
              <a:gd name="connsiteY2" fmla="*/ 87324 h 262977"/>
              <a:gd name="connsiteX3" fmla="*/ 649940 w 649940"/>
              <a:gd name="connsiteY3" fmla="*/ 0 h 262977"/>
              <a:gd name="connsiteX0" fmla="*/ 0 w 800811"/>
              <a:gd name="connsiteY0" fmla="*/ 143102 h 198611"/>
              <a:gd name="connsiteX1" fmla="*/ 112873 w 800811"/>
              <a:gd name="connsiteY1" fmla="*/ 198611 h 198611"/>
              <a:gd name="connsiteX2" fmla="*/ 464411 w 800811"/>
              <a:gd name="connsiteY2" fmla="*/ 22958 h 198611"/>
              <a:gd name="connsiteX3" fmla="*/ 800811 w 800811"/>
              <a:gd name="connsiteY3" fmla="*/ 0 h 198611"/>
              <a:gd name="connsiteX0" fmla="*/ 0 w 800811"/>
              <a:gd name="connsiteY0" fmla="*/ 145811 h 201320"/>
              <a:gd name="connsiteX1" fmla="*/ 112873 w 800811"/>
              <a:gd name="connsiteY1" fmla="*/ 201320 h 201320"/>
              <a:gd name="connsiteX2" fmla="*/ 464411 w 800811"/>
              <a:gd name="connsiteY2" fmla="*/ 25667 h 201320"/>
              <a:gd name="connsiteX3" fmla="*/ 800811 w 800811"/>
              <a:gd name="connsiteY3" fmla="*/ 2709 h 201320"/>
              <a:gd name="connsiteX0" fmla="*/ 0 w 800811"/>
              <a:gd name="connsiteY0" fmla="*/ 213030 h 268539"/>
              <a:gd name="connsiteX1" fmla="*/ 112873 w 800811"/>
              <a:gd name="connsiteY1" fmla="*/ 268539 h 268539"/>
              <a:gd name="connsiteX2" fmla="*/ 648474 w 800811"/>
              <a:gd name="connsiteY2" fmla="*/ 10385 h 268539"/>
              <a:gd name="connsiteX3" fmla="*/ 800811 w 800811"/>
              <a:gd name="connsiteY3" fmla="*/ 69928 h 268539"/>
              <a:gd name="connsiteX0" fmla="*/ 0 w 800811"/>
              <a:gd name="connsiteY0" fmla="*/ 202645 h 258154"/>
              <a:gd name="connsiteX1" fmla="*/ 112873 w 800811"/>
              <a:gd name="connsiteY1" fmla="*/ 258154 h 258154"/>
              <a:gd name="connsiteX2" fmla="*/ 648474 w 800811"/>
              <a:gd name="connsiteY2" fmla="*/ 0 h 258154"/>
              <a:gd name="connsiteX3" fmla="*/ 800811 w 800811"/>
              <a:gd name="connsiteY3" fmla="*/ 59543 h 258154"/>
              <a:gd name="connsiteX0" fmla="*/ 0 w 800811"/>
              <a:gd name="connsiteY0" fmla="*/ 210755 h 266264"/>
              <a:gd name="connsiteX1" fmla="*/ 112873 w 800811"/>
              <a:gd name="connsiteY1" fmla="*/ 266264 h 266264"/>
              <a:gd name="connsiteX2" fmla="*/ 658749 w 800811"/>
              <a:gd name="connsiteY2" fmla="*/ 0 h 266264"/>
              <a:gd name="connsiteX3" fmla="*/ 800811 w 800811"/>
              <a:gd name="connsiteY3" fmla="*/ 67653 h 266264"/>
              <a:gd name="connsiteX0" fmla="*/ 0 w 800811"/>
              <a:gd name="connsiteY0" fmla="*/ 210755 h 250391"/>
              <a:gd name="connsiteX1" fmla="*/ 113097 w 800811"/>
              <a:gd name="connsiteY1" fmla="*/ 250391 h 250391"/>
              <a:gd name="connsiteX2" fmla="*/ 658749 w 800811"/>
              <a:gd name="connsiteY2" fmla="*/ 0 h 250391"/>
              <a:gd name="connsiteX3" fmla="*/ 800811 w 800811"/>
              <a:gd name="connsiteY3" fmla="*/ 67653 h 250391"/>
              <a:gd name="connsiteX0" fmla="*/ 0 w 800811"/>
              <a:gd name="connsiteY0" fmla="*/ 210755 h 250584"/>
              <a:gd name="connsiteX1" fmla="*/ 113097 w 800811"/>
              <a:gd name="connsiteY1" fmla="*/ 250391 h 250584"/>
              <a:gd name="connsiteX2" fmla="*/ 658749 w 800811"/>
              <a:gd name="connsiteY2" fmla="*/ 0 h 250584"/>
              <a:gd name="connsiteX3" fmla="*/ 800811 w 800811"/>
              <a:gd name="connsiteY3" fmla="*/ 67653 h 250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811" h="250584">
                <a:moveTo>
                  <a:pt x="0" y="210755"/>
                </a:moveTo>
                <a:cubicBezTo>
                  <a:pt x="-231" y="220577"/>
                  <a:pt x="119416" y="246472"/>
                  <a:pt x="113097" y="250391"/>
                </a:cubicBezTo>
                <a:cubicBezTo>
                  <a:pt x="117078" y="257909"/>
                  <a:pt x="569238" y="43830"/>
                  <a:pt x="658749" y="0"/>
                </a:cubicBezTo>
                <a:cubicBezTo>
                  <a:pt x="661254" y="1301"/>
                  <a:pt x="800493" y="73749"/>
                  <a:pt x="800811" y="67653"/>
                </a:cubicBezTo>
              </a:path>
            </a:pathLst>
          </a:custGeom>
          <a:noFill/>
          <a:ln w="571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endParaRPr lang="en-AU" sz="1800" kern="0" dirty="0" smtClean="0">
              <a:latin typeface="Arial" pitchFamily="-65" charset="0"/>
              <a:cs typeface="Arial" pitchFamily="-65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857544" y="3159009"/>
            <a:ext cx="45719" cy="45719"/>
          </a:xfrm>
          <a:prstGeom prst="ellipse">
            <a:avLst/>
          </a:prstGeom>
          <a:solidFill>
            <a:schemeClr val="accent3"/>
          </a:solidFill>
          <a:ln w="2857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endParaRPr lang="en-AU" sz="1800" kern="0" dirty="0" smtClean="0">
              <a:latin typeface="Arial" pitchFamily="-65" charset="0"/>
              <a:cs typeface="Arial" pitchFamily="-65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4538432" y="3530484"/>
            <a:ext cx="45719" cy="45719"/>
          </a:xfrm>
          <a:prstGeom prst="ellipse">
            <a:avLst/>
          </a:prstGeom>
          <a:solidFill>
            <a:schemeClr val="accent3"/>
          </a:solidFill>
          <a:ln w="2857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endParaRPr lang="en-AU" sz="1800" kern="0" dirty="0" smtClean="0">
              <a:latin typeface="Arial" pitchFamily="-65" charset="0"/>
              <a:cs typeface="Arial" pitchFamily="-65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4215011" y="5150716"/>
            <a:ext cx="45719" cy="45719"/>
          </a:xfrm>
          <a:prstGeom prst="ellipse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endParaRPr lang="en-AU" sz="1800" kern="0" dirty="0" smtClean="0">
              <a:latin typeface="Arial" pitchFamily="-65" charset="0"/>
              <a:cs typeface="Arial" pitchFamily="-65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498091" y="4767535"/>
            <a:ext cx="18342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b="1" kern="0" dirty="0" smtClean="0">
                <a:ln w="2540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</a:t>
            </a:r>
            <a:endParaRPr lang="en-US" sz="2400" b="1" kern="0" dirty="0" smtClean="0">
              <a:ln w="2540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50800" algn="tl" rotWithShape="0">
                  <a:srgbClr val="000000"/>
                </a:outerShdw>
              </a:effectLst>
              <a:latin typeface="Times"/>
              <a:ea typeface="MS PGothic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89802" y="3081226"/>
            <a:ext cx="18342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b="1" kern="0" dirty="0" smtClean="0">
                <a:ln w="2540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</a:t>
            </a:r>
            <a:endParaRPr lang="en-US" sz="2400" b="1" kern="0" dirty="0" smtClean="0">
              <a:ln w="2540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50800" algn="tl" rotWithShape="0">
                  <a:srgbClr val="000000"/>
                </a:outerShdw>
              </a:effectLst>
              <a:latin typeface="Times"/>
              <a:ea typeface="MS PGothic" pitchFamily="34" charset="-12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125151" y="4983559"/>
            <a:ext cx="18342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b="1" kern="0" dirty="0" smtClean="0">
                <a:ln w="2159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</a:t>
            </a:r>
            <a:endParaRPr lang="en-US" sz="2400" b="1" kern="0" dirty="0" smtClean="0">
              <a:ln w="2159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50800" algn="tl" rotWithShape="0">
                  <a:srgbClr val="000000"/>
                </a:outerShdw>
              </a:effectLst>
              <a:latin typeface="Times"/>
              <a:ea typeface="MS PGothic" pitchFamily="34" charset="-12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322518" y="4509120"/>
            <a:ext cx="18342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b="1" kern="0" dirty="0" smtClean="0">
                <a:ln w="25400" cmpd="sng">
                  <a:solidFill>
                    <a:srgbClr val="FFFFFF"/>
                  </a:solidFill>
                  <a:prstDash val="solid"/>
                  <a:miter lim="800000"/>
                </a:ln>
                <a:gradFill>
                  <a:gsLst>
                    <a:gs pos="0">
                      <a:schemeClr val="accent1"/>
                    </a:gs>
                    <a:gs pos="50000">
                      <a:schemeClr val="accent3"/>
                    </a:gs>
                    <a:gs pos="49000">
                      <a:schemeClr val="accent1"/>
                    </a:gs>
                    <a:gs pos="100000">
                      <a:schemeClr val="accent3"/>
                    </a:gs>
                  </a:gsLst>
                  <a:lin ang="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</a:t>
            </a:r>
            <a:endParaRPr lang="en-US" sz="2400" b="1" kern="0" dirty="0">
              <a:ln w="25400" cmpd="sng">
                <a:solidFill>
                  <a:srgbClr val="FFFFFF"/>
                </a:solidFill>
                <a:prstDash val="solid"/>
                <a:miter lim="800000"/>
              </a:ln>
              <a:gradFill>
                <a:gsLst>
                  <a:gs pos="0">
                    <a:schemeClr val="accent1"/>
                  </a:gs>
                  <a:gs pos="50000">
                    <a:schemeClr val="accent3"/>
                  </a:gs>
                  <a:gs pos="49000">
                    <a:schemeClr val="accent1"/>
                  </a:gs>
                  <a:gs pos="100000">
                    <a:schemeClr val="accent3"/>
                  </a:gs>
                </a:gsLst>
                <a:lin ang="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Times"/>
              <a:ea typeface="MS PGothic" pitchFamily="34" charset="-12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804753" y="4203504"/>
            <a:ext cx="18342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b="1" kern="0" dirty="0" smtClean="0">
                <a:ln w="2540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</a:t>
            </a:r>
            <a:endParaRPr lang="en-US" sz="2400" b="1" kern="0" dirty="0" smtClean="0">
              <a:ln w="2540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50800" algn="tl" rotWithShape="0">
                  <a:srgbClr val="000000"/>
                </a:outerShdw>
              </a:effectLst>
              <a:latin typeface="Times"/>
              <a:ea typeface="MS PGothic" pitchFamily="34" charset="-12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791477" y="4975093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b="1" kern="0" dirty="0" smtClean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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602438" y="4869160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b="1" kern="0" dirty="0" smtClean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</a:t>
            </a:r>
            <a:endParaRPr lang="en-AU" sz="2400" b="1" kern="0" dirty="0" smtClean="0">
              <a:solidFill>
                <a:schemeClr val="accent1"/>
              </a:solidFill>
              <a:latin typeface="Times"/>
              <a:ea typeface="MS PGothic" pitchFamily="34" charset="-128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251520" y="4941168"/>
            <a:ext cx="1440160" cy="883841"/>
            <a:chOff x="4788024" y="1253787"/>
            <a:chExt cx="1440160" cy="883841"/>
          </a:xfrm>
        </p:grpSpPr>
        <p:sp>
          <p:nvSpPr>
            <p:cNvPr id="32" name="TextBox 31"/>
            <p:cNvSpPr txBox="1"/>
            <p:nvPr/>
          </p:nvSpPr>
          <p:spPr>
            <a:xfrm>
              <a:off x="4788024" y="1829851"/>
              <a:ext cx="14401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AU" dirty="0" smtClean="0">
                  <a:solidFill>
                    <a:srgbClr val="505150"/>
                  </a:solidFill>
                  <a:ea typeface="MS PGothic" pitchFamily="34" charset="-128"/>
                </a:rPr>
                <a:t>Gas</a:t>
              </a:r>
              <a:endParaRPr lang="en-AU" dirty="0">
                <a:solidFill>
                  <a:srgbClr val="505150"/>
                </a:solidFill>
                <a:ea typeface="MS PGothic" pitchFamily="34" charset="-128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243448" y="1253787"/>
              <a:ext cx="52931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3600" dirty="0" smtClean="0">
                  <a:ln w="38100" cmpd="sng">
                    <a:solidFill>
                      <a:srgbClr val="FFFFFF"/>
                    </a:solidFill>
                    <a:prstDash val="solid"/>
                    <a:miter lim="800000"/>
                  </a:ln>
                  <a:solidFill>
                    <a:schemeClr val="accent3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ea typeface="MS PGothic" pitchFamily="34" charset="-128"/>
                  <a:sym typeface="Wingdings"/>
                </a:rPr>
                <a:t></a:t>
              </a:r>
              <a:endParaRPr lang="en-AU" sz="3600" dirty="0">
                <a:ln w="3810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a typeface="MS PGothic" pitchFamily="34" charset="-12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151620" y="4941169"/>
            <a:ext cx="1440160" cy="883840"/>
            <a:chOff x="5832140" y="1253788"/>
            <a:chExt cx="1440160" cy="883840"/>
          </a:xfrm>
        </p:grpSpPr>
        <p:sp>
          <p:nvSpPr>
            <p:cNvPr id="35" name="TextBox 34"/>
            <p:cNvSpPr txBox="1"/>
            <p:nvPr/>
          </p:nvSpPr>
          <p:spPr>
            <a:xfrm>
              <a:off x="5832140" y="1829851"/>
              <a:ext cx="14401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AU" dirty="0" smtClean="0">
                  <a:solidFill>
                    <a:srgbClr val="505150"/>
                  </a:solidFill>
                  <a:ea typeface="MS PGothic" pitchFamily="34" charset="-128"/>
                </a:rPr>
                <a:t>Electricity</a:t>
              </a:r>
              <a:endParaRPr lang="en-AU" dirty="0">
                <a:solidFill>
                  <a:srgbClr val="505150"/>
                </a:solidFill>
                <a:ea typeface="MS PGothic" pitchFamily="34" charset="-128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287564" y="1253788"/>
              <a:ext cx="52931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3600" dirty="0" smtClean="0">
                  <a:ln w="38100" cmpd="sng">
                    <a:solidFill>
                      <a:srgbClr val="FFFFFF"/>
                    </a:solidFill>
                    <a:prstDash val="solid"/>
                    <a:miter lim="800000"/>
                  </a:ln>
                  <a:solidFill>
                    <a:schemeClr val="accent1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ea typeface="MS PGothic" pitchFamily="34" charset="-128"/>
                  <a:sym typeface="Wingdings"/>
                </a:rPr>
                <a:t></a:t>
              </a:r>
              <a:endParaRPr lang="en-AU" sz="3600" dirty="0">
                <a:ln w="3810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/>
                </a:solidFill>
                <a:ea typeface="MS PGothic" pitchFamily="34" charset="-12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051720" y="4941170"/>
            <a:ext cx="1440160" cy="883839"/>
            <a:chOff x="7630668" y="1120148"/>
            <a:chExt cx="1440160" cy="883839"/>
          </a:xfrm>
        </p:grpSpPr>
        <p:sp>
          <p:nvSpPr>
            <p:cNvPr id="38" name="TextBox 37"/>
            <p:cNvSpPr txBox="1"/>
            <p:nvPr/>
          </p:nvSpPr>
          <p:spPr>
            <a:xfrm>
              <a:off x="7630668" y="1696210"/>
              <a:ext cx="14401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AU" dirty="0" smtClean="0">
                  <a:solidFill>
                    <a:srgbClr val="505150"/>
                  </a:solidFill>
                  <a:ea typeface="MS PGothic" pitchFamily="34" charset="-128"/>
                </a:rPr>
                <a:t>Water</a:t>
              </a:r>
              <a:endParaRPr lang="en-AU" dirty="0">
                <a:solidFill>
                  <a:srgbClr val="505150"/>
                </a:solidFill>
                <a:ea typeface="MS PGothic" pitchFamily="34" charset="-128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086092" y="1120148"/>
              <a:ext cx="52931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3600" dirty="0" smtClean="0">
                  <a:ln w="38100" cmpd="sng">
                    <a:solidFill>
                      <a:srgbClr val="FFFFFF"/>
                    </a:solidFill>
                    <a:prstDash val="solid"/>
                    <a:miter lim="800000"/>
                  </a:ln>
                  <a:solidFill>
                    <a:schemeClr val="accent4"/>
                  </a:solidFill>
                  <a:effectLst>
                    <a:outerShdw blurRad="50800" algn="tl" rotWithShape="0">
                      <a:srgbClr val="000000"/>
                    </a:outerShdw>
                  </a:effectLst>
                  <a:ea typeface="MS PGothic" pitchFamily="34" charset="-128"/>
                  <a:sym typeface="Wingdings"/>
                </a:rPr>
                <a:t></a:t>
              </a:r>
              <a:endParaRPr lang="en-AU" sz="3600" dirty="0">
                <a:ln w="3810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/>
                </a:solidFill>
                <a:ea typeface="MS PGothic" pitchFamily="34" charset="-128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833528" y="1210102"/>
            <a:ext cx="3202968" cy="4369766"/>
            <a:chOff x="5704426" y="1282690"/>
            <a:chExt cx="3202968" cy="4369766"/>
          </a:xfrm>
        </p:grpSpPr>
        <p:grpSp>
          <p:nvGrpSpPr>
            <p:cNvPr id="41" name="Group 40"/>
            <p:cNvGrpSpPr/>
            <p:nvPr/>
          </p:nvGrpSpPr>
          <p:grpSpPr>
            <a:xfrm>
              <a:off x="5704426" y="1282690"/>
              <a:ext cx="3168352" cy="3895988"/>
              <a:chOff x="6012160" y="3273803"/>
              <a:chExt cx="3168352" cy="3895988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6012160" y="4109193"/>
                <a:ext cx="31683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AU" dirty="0" smtClean="0">
                    <a:solidFill>
                      <a:srgbClr val="505150"/>
                    </a:solidFill>
                    <a:ea typeface="MS PGothic" pitchFamily="34" charset="-128"/>
                  </a:rPr>
                  <a:t>Eastern Gas Pipeline</a:t>
                </a:r>
                <a:endParaRPr lang="en-AU" dirty="0">
                  <a:solidFill>
                    <a:srgbClr val="50515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6012160" y="4548461"/>
                <a:ext cx="31683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AU" dirty="0" smtClean="0">
                    <a:solidFill>
                      <a:srgbClr val="505150"/>
                    </a:solidFill>
                    <a:ea typeface="MS PGothic" pitchFamily="34" charset="-128"/>
                  </a:rPr>
                  <a:t>Queensland Gas Pipeline</a:t>
                </a:r>
                <a:endParaRPr lang="en-AU" dirty="0">
                  <a:solidFill>
                    <a:srgbClr val="50515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6012160" y="4971798"/>
                <a:ext cx="31683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AU" dirty="0" smtClean="0">
                    <a:solidFill>
                      <a:srgbClr val="505150"/>
                    </a:solidFill>
                    <a:ea typeface="MS PGothic" pitchFamily="34" charset="-128"/>
                  </a:rPr>
                  <a:t>Colongra  Gas Transmission and Storage Pipeline</a:t>
                </a:r>
                <a:endParaRPr lang="en-AU" dirty="0">
                  <a:solidFill>
                    <a:srgbClr val="50515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6012160" y="5614552"/>
                <a:ext cx="31683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AU" dirty="0" smtClean="0">
                    <a:solidFill>
                      <a:srgbClr val="505150"/>
                    </a:solidFill>
                    <a:ea typeface="MS PGothic" pitchFamily="34" charset="-128"/>
                  </a:rPr>
                  <a:t>VicHub</a:t>
                </a:r>
                <a:endParaRPr lang="en-AU" dirty="0">
                  <a:solidFill>
                    <a:srgbClr val="50515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012160" y="3273803"/>
                <a:ext cx="31683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AU" dirty="0" smtClean="0">
                    <a:solidFill>
                      <a:srgbClr val="505150"/>
                    </a:solidFill>
                    <a:ea typeface="MS PGothic" pitchFamily="34" charset="-128"/>
                  </a:rPr>
                  <a:t>Jemena Gas Network</a:t>
                </a:r>
                <a:endParaRPr lang="en-AU" dirty="0">
                  <a:solidFill>
                    <a:srgbClr val="50515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6012160" y="6041464"/>
                <a:ext cx="31683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AU" dirty="0" smtClean="0">
                    <a:solidFill>
                      <a:srgbClr val="505150"/>
                    </a:solidFill>
                    <a:ea typeface="MS PGothic" pitchFamily="34" charset="-128"/>
                  </a:rPr>
                  <a:t>ActewAGL Distribution Partnership (50%)</a:t>
                </a:r>
                <a:endParaRPr lang="en-AU" dirty="0">
                  <a:solidFill>
                    <a:srgbClr val="50515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6012160" y="3697713"/>
                <a:ext cx="31683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AU" dirty="0" smtClean="0">
                    <a:solidFill>
                      <a:srgbClr val="505150"/>
                    </a:solidFill>
                    <a:ea typeface="MS PGothic" pitchFamily="34" charset="-128"/>
                  </a:rPr>
                  <a:t>Jemena Electricity Network</a:t>
                </a:r>
                <a:endParaRPr lang="en-AU" dirty="0">
                  <a:solidFill>
                    <a:srgbClr val="50515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6012160" y="6646571"/>
                <a:ext cx="31683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AU" dirty="0" smtClean="0">
                    <a:solidFill>
                      <a:srgbClr val="505150"/>
                    </a:solidFill>
                    <a:ea typeface="MS PGothic" pitchFamily="34" charset="-128"/>
                  </a:rPr>
                  <a:t>United Energy Distribution </a:t>
                </a: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AU" dirty="0" smtClean="0">
                    <a:solidFill>
                      <a:srgbClr val="505150"/>
                    </a:solidFill>
                    <a:ea typeface="MS PGothic" pitchFamily="34" charset="-128"/>
                  </a:rPr>
                  <a:t>(34%)</a:t>
                </a:r>
                <a:endParaRPr lang="en-AU" dirty="0">
                  <a:solidFill>
                    <a:srgbClr val="505150"/>
                  </a:solidFill>
                  <a:ea typeface="MS PGothic" pitchFamily="34" charset="-128"/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5739042" y="5344679"/>
              <a:ext cx="31683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AU" dirty="0" smtClean="0">
                  <a:solidFill>
                    <a:srgbClr val="505150"/>
                  </a:solidFill>
                  <a:ea typeface="MS PGothic" pitchFamily="34" charset="-128"/>
                </a:rPr>
                <a:t>Rosehill Recycled Water</a:t>
              </a:r>
              <a:endParaRPr lang="en-AU" dirty="0">
                <a:solidFill>
                  <a:srgbClr val="505150"/>
                </a:solidFill>
                <a:ea typeface="MS PGothic" pitchFamily="34" charset="-128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4499992" y="4090199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n w="28575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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643153" y="4293096"/>
            <a:ext cx="18342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sz="2400" b="1" kern="0" dirty="0" smtClean="0">
                <a:ln w="2540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MS PGothic" pitchFamily="34" charset="-128"/>
                <a:sym typeface="Wingdings"/>
              </a:rPr>
              <a:t></a:t>
            </a:r>
            <a:endParaRPr lang="en-US" sz="2400" b="1" kern="0" dirty="0" smtClean="0">
              <a:ln w="2540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outerShdw blurRad="50800" algn="tl" rotWithShape="0">
                  <a:srgbClr val="000000"/>
                </a:outerShdw>
              </a:effectLst>
              <a:latin typeface="Times"/>
              <a:ea typeface="MS PGothic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54693" y="2053873"/>
            <a:ext cx="10355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AU" b="1" dirty="0" smtClean="0">
                <a:solidFill>
                  <a:schemeClr val="accent3"/>
                </a:solidFill>
              </a:rPr>
              <a:t>Potential Jemena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AU" b="1" dirty="0" smtClean="0">
                <a:solidFill>
                  <a:schemeClr val="accent3"/>
                </a:solidFill>
              </a:rPr>
              <a:t>NEGI</a:t>
            </a:r>
          </a:p>
        </p:txBody>
      </p:sp>
    </p:spTree>
    <p:extLst>
      <p:ext uri="{BB962C8B-B14F-4D97-AF65-F5344CB8AC3E}">
        <p14:creationId xmlns:p14="http://schemas.microsoft.com/office/powerpoint/2010/main" val="9522211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6FD571-401F-4F37-849A-B47E6404D433}" type="slidenum">
              <a:rPr lang="en-AU" altLang="en-US" smtClean="0"/>
              <a:pPr>
                <a:defRPr/>
              </a:pPr>
              <a:t>8</a:t>
            </a:fld>
            <a:endParaRPr lang="en-AU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Jemena’s Gas Transmission Team</a:t>
            </a:r>
            <a:endParaRPr lang="en-A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9395" y="1196752"/>
            <a:ext cx="5032685" cy="45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600" tIns="46038" rIns="21600" bIns="46038"/>
          <a:lstStyle/>
          <a:p>
            <a:pPr marL="179388" indent="-179388">
              <a:lnSpc>
                <a:spcPct val="100000"/>
              </a:lnSpc>
              <a:buSzPct val="120000"/>
            </a:pPr>
            <a: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  <a:t>Operations Engineering</a:t>
            </a:r>
            <a:r>
              <a:rPr lang="en-GB" sz="1600" b="1" kern="0" dirty="0">
                <a:solidFill>
                  <a:srgbClr val="026CB6"/>
                </a:solidFill>
                <a:latin typeface="Arial"/>
                <a:cs typeface="Arial"/>
              </a:rPr>
              <a:t> </a:t>
            </a:r>
            <a:r>
              <a:rPr lang="en-GB" sz="1600" b="1" kern="0" dirty="0" smtClean="0">
                <a:solidFill>
                  <a:srgbClr val="026CB6"/>
                </a:solidFill>
                <a:latin typeface="Arial"/>
                <a:cs typeface="Arial"/>
              </a:rPr>
              <a:t/>
            </a:r>
            <a:br>
              <a:rPr lang="en-GB" sz="1600" b="1" kern="0" dirty="0" smtClean="0">
                <a:solidFill>
                  <a:srgbClr val="026CB6"/>
                </a:solidFill>
                <a:latin typeface="Arial"/>
                <a:cs typeface="Arial"/>
              </a:rPr>
            </a:br>
            <a:r>
              <a:rPr lang="en-GB" sz="1800" kern="0" dirty="0" smtClean="0">
                <a:solidFill>
                  <a:srgbClr val="505150"/>
                </a:solidFill>
                <a:latin typeface="Arial"/>
                <a:cs typeface="Arial"/>
              </a:rPr>
              <a:t>pipeline, facilities and compression</a:t>
            </a:r>
          </a:p>
          <a:p>
            <a:pPr marL="179388" indent="-179388">
              <a:lnSpc>
                <a:spcPct val="100000"/>
              </a:lnSpc>
              <a:spcBef>
                <a:spcPts val="1000"/>
              </a:spcBef>
              <a:buSzPct val="120000"/>
            </a:pPr>
            <a:r>
              <a:rPr lang="en-GB" sz="2000" b="1" kern="0" dirty="0">
                <a:solidFill>
                  <a:srgbClr val="026CB6"/>
                </a:solidFill>
                <a:latin typeface="Arial"/>
                <a:cs typeface="Arial"/>
              </a:rPr>
              <a:t>GIS </a:t>
            </a:r>
            <a: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  <a:t>mapping</a:t>
            </a:r>
            <a:endParaRPr lang="en-GB" sz="1600" b="1" kern="0" dirty="0" smtClean="0">
              <a:solidFill>
                <a:srgbClr val="505150"/>
              </a:solidFill>
              <a:latin typeface="Arial"/>
              <a:cs typeface="Arial"/>
            </a:endParaRPr>
          </a:p>
          <a:p>
            <a:pPr marL="179388" indent="-179388">
              <a:lnSpc>
                <a:spcPct val="100000"/>
              </a:lnSpc>
              <a:spcBef>
                <a:spcPts val="1000"/>
              </a:spcBef>
              <a:buSzPct val="120000"/>
            </a:pPr>
            <a: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  <a:t>Pipeline modelling</a:t>
            </a:r>
            <a:endParaRPr lang="en-GB" sz="1600" b="1" kern="0" dirty="0" smtClean="0">
              <a:solidFill>
                <a:srgbClr val="505150"/>
              </a:solidFill>
              <a:latin typeface="Arial"/>
              <a:cs typeface="Arial"/>
            </a:endParaRPr>
          </a:p>
          <a:p>
            <a:pPr marL="179388" indent="-179388">
              <a:lnSpc>
                <a:spcPct val="100000"/>
              </a:lnSpc>
              <a:spcBef>
                <a:spcPts val="1000"/>
              </a:spcBef>
              <a:buSzPct val="120000"/>
            </a:pPr>
            <a: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  <a:t>Field Ops &amp; Maintenance</a:t>
            </a:r>
            <a:endParaRPr lang="en-GB" sz="1600" b="1" kern="0" dirty="0" smtClean="0">
              <a:solidFill>
                <a:srgbClr val="505150"/>
              </a:solidFill>
              <a:latin typeface="Arial"/>
              <a:cs typeface="Arial"/>
            </a:endParaRPr>
          </a:p>
          <a:p>
            <a:pPr marL="179388" indent="-179388">
              <a:lnSpc>
                <a:spcPct val="100000"/>
              </a:lnSpc>
              <a:spcBef>
                <a:spcPts val="1000"/>
              </a:spcBef>
              <a:buSzPct val="120000"/>
            </a:pPr>
            <a: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  <a:t>Central Control Centre</a:t>
            </a:r>
            <a:endParaRPr lang="en-GB" sz="1600" b="1" kern="0" dirty="0" smtClean="0">
              <a:solidFill>
                <a:srgbClr val="505150"/>
              </a:solidFill>
              <a:latin typeface="Arial"/>
              <a:cs typeface="Arial"/>
            </a:endParaRPr>
          </a:p>
          <a:p>
            <a:pPr marL="179388" indent="-179388">
              <a:lnSpc>
                <a:spcPct val="100000"/>
              </a:lnSpc>
              <a:spcBef>
                <a:spcPts val="1000"/>
              </a:spcBef>
              <a:buSzPct val="120000"/>
            </a:pPr>
            <a: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  <a:t>Major Projects</a:t>
            </a:r>
            <a:r>
              <a:rPr lang="en-GB" sz="1800" b="1" kern="0" dirty="0" smtClean="0">
                <a:solidFill>
                  <a:srgbClr val="505150"/>
                </a:solidFill>
                <a:latin typeface="Arial"/>
                <a:cs typeface="Arial"/>
              </a:rPr>
              <a:t> </a:t>
            </a:r>
            <a:br>
              <a:rPr lang="en-GB" sz="1800" b="1" kern="0" dirty="0" smtClean="0">
                <a:solidFill>
                  <a:srgbClr val="505150"/>
                </a:solidFill>
                <a:latin typeface="Arial"/>
                <a:cs typeface="Arial"/>
              </a:rPr>
            </a:br>
            <a:r>
              <a:rPr lang="en-GB" sz="1800" kern="0" dirty="0" smtClean="0">
                <a:solidFill>
                  <a:srgbClr val="505150"/>
                </a:solidFill>
                <a:latin typeface="Arial"/>
                <a:cs typeface="Arial"/>
              </a:rPr>
              <a:t>recent pipeline, compressor station </a:t>
            </a:r>
            <a:br>
              <a:rPr lang="en-GB" sz="1800" kern="0" dirty="0" smtClean="0">
                <a:solidFill>
                  <a:srgbClr val="505150"/>
                </a:solidFill>
                <a:latin typeface="Arial"/>
                <a:cs typeface="Arial"/>
              </a:rPr>
            </a:br>
            <a:r>
              <a:rPr lang="en-GB" sz="1800" kern="0" dirty="0" smtClean="0">
                <a:solidFill>
                  <a:srgbClr val="505150"/>
                </a:solidFill>
                <a:latin typeface="Arial"/>
                <a:cs typeface="Arial"/>
              </a:rPr>
              <a:t>&amp; meter station - proven delivery capability</a:t>
            </a:r>
          </a:p>
          <a:p>
            <a:pPr marL="179388" indent="-179388">
              <a:lnSpc>
                <a:spcPct val="100000"/>
              </a:lnSpc>
              <a:spcBef>
                <a:spcPts val="1000"/>
              </a:spcBef>
              <a:buSzPct val="120000"/>
            </a:pPr>
            <a: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  <a:t>Jemena support functions</a:t>
            </a:r>
            <a:b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</a:br>
            <a:r>
              <a:rPr lang="en-GB" sz="1800" kern="0" dirty="0" smtClean="0">
                <a:solidFill>
                  <a:srgbClr val="505150"/>
                </a:solidFill>
                <a:latin typeface="Arial"/>
                <a:cs typeface="Arial"/>
              </a:rPr>
              <a:t>Regulatory, Risk, HSE, Security, IT, Corporate </a:t>
            </a:r>
          </a:p>
          <a:p>
            <a:pPr marL="179388" indent="-179388">
              <a:lnSpc>
                <a:spcPct val="100000"/>
              </a:lnSpc>
              <a:spcBef>
                <a:spcPts val="1000"/>
              </a:spcBef>
              <a:buSzPct val="120000"/>
            </a:pPr>
            <a:r>
              <a:rPr lang="en-GB" sz="2000" b="1" kern="0" dirty="0">
                <a:solidFill>
                  <a:srgbClr val="026CB6"/>
                </a:solidFill>
                <a:latin typeface="Arial"/>
                <a:cs typeface="Arial"/>
              </a:rPr>
              <a:t>Established business practices </a:t>
            </a:r>
            <a: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  <a:t/>
            </a:r>
            <a:br>
              <a:rPr lang="en-GB" sz="2000" b="1" kern="0" dirty="0" smtClean="0">
                <a:solidFill>
                  <a:srgbClr val="026CB6"/>
                </a:solidFill>
                <a:latin typeface="Arial"/>
                <a:cs typeface="Arial"/>
              </a:rPr>
            </a:br>
            <a:r>
              <a:rPr lang="en-GB" sz="1800" kern="0" dirty="0" smtClean="0">
                <a:solidFill>
                  <a:srgbClr val="505150"/>
                </a:solidFill>
                <a:latin typeface="Arial"/>
                <a:cs typeface="Arial"/>
              </a:rPr>
              <a:t>for </a:t>
            </a:r>
            <a:r>
              <a:rPr lang="en-GB" sz="1800" kern="0" dirty="0">
                <a:solidFill>
                  <a:srgbClr val="505150"/>
                </a:solidFill>
                <a:latin typeface="Arial"/>
                <a:cs typeface="Arial"/>
              </a:rPr>
              <a:t>additional assets </a:t>
            </a:r>
            <a:r>
              <a:rPr lang="en-GB" sz="1800" kern="0" dirty="0" smtClean="0">
                <a:solidFill>
                  <a:srgbClr val="505150"/>
                </a:solidFill>
                <a:latin typeface="Arial"/>
                <a:cs typeface="Arial"/>
              </a:rPr>
              <a:t>&amp; growth</a:t>
            </a:r>
            <a:endParaRPr lang="en-GB" sz="1600" kern="0" dirty="0">
              <a:solidFill>
                <a:srgbClr val="505150"/>
              </a:solidFill>
              <a:latin typeface="Arial"/>
              <a:cs typeface="Arial"/>
            </a:endParaRPr>
          </a:p>
        </p:txBody>
      </p:sp>
      <p:pic>
        <p:nvPicPr>
          <p:cNvPr id="10" name="Picture 9" descr="G:\MELASPFS01 (Shared)\Pipelines\Expansion Projects\1 ACTIVE Projects\BAC-CEA-015_016 EGP Stage 2_3 Expansion\02 Scope\0211 Photos\MOCS - Photos\20150414 - Aerial Photos\mocs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09452"/>
            <a:ext cx="3660595" cy="243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jaharding\Pictures\IMG_1066a_s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3717032"/>
            <a:ext cx="3660595" cy="2060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9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Our approach to the NEGI Project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03A22D-90CC-4848-B3FA-D8CAB510F066}" type="slidenum">
              <a:rPr lang="en-AU" altLang="en-US" smtClean="0"/>
              <a:pPr>
                <a:defRPr/>
              </a:pPr>
              <a:t>9</a:t>
            </a:fld>
            <a:endParaRPr lang="en-AU" altLang="en-US" dirty="0"/>
          </a:p>
        </p:txBody>
      </p:sp>
      <p:pic>
        <p:nvPicPr>
          <p:cNvPr id="5" name="Picture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58" r="76" b="26984"/>
          <a:stretch/>
        </p:blipFill>
        <p:spPr bwMode="auto">
          <a:xfrm>
            <a:off x="1049208" y="4025900"/>
            <a:ext cx="7091888" cy="21394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Freeform 11"/>
          <p:cNvSpPr/>
          <p:nvPr/>
        </p:nvSpPr>
        <p:spPr>
          <a:xfrm>
            <a:off x="1907704" y="1268760"/>
            <a:ext cx="2844000" cy="2592288"/>
          </a:xfrm>
          <a:custGeom>
            <a:avLst/>
            <a:gdLst>
              <a:gd name="connsiteX0" fmla="*/ 0 w 2412971"/>
              <a:gd name="connsiteY0" fmla="*/ 0 h 965188"/>
              <a:gd name="connsiteX1" fmla="*/ 1930377 w 2412971"/>
              <a:gd name="connsiteY1" fmla="*/ 0 h 965188"/>
              <a:gd name="connsiteX2" fmla="*/ 2412971 w 2412971"/>
              <a:gd name="connsiteY2" fmla="*/ 482594 h 965188"/>
              <a:gd name="connsiteX3" fmla="*/ 1930377 w 2412971"/>
              <a:gd name="connsiteY3" fmla="*/ 965188 h 965188"/>
              <a:gd name="connsiteX4" fmla="*/ 0 w 2412971"/>
              <a:gd name="connsiteY4" fmla="*/ 965188 h 965188"/>
              <a:gd name="connsiteX5" fmla="*/ 482594 w 2412971"/>
              <a:gd name="connsiteY5" fmla="*/ 482594 h 965188"/>
              <a:gd name="connsiteX6" fmla="*/ 0 w 2412971"/>
              <a:gd name="connsiteY6" fmla="*/ 0 h 96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971" h="965188">
                <a:moveTo>
                  <a:pt x="0" y="0"/>
                </a:moveTo>
                <a:lnTo>
                  <a:pt x="1930377" y="0"/>
                </a:lnTo>
                <a:lnTo>
                  <a:pt x="2412971" y="482594"/>
                </a:lnTo>
                <a:lnTo>
                  <a:pt x="1930377" y="965188"/>
                </a:lnTo>
                <a:lnTo>
                  <a:pt x="0" y="965188"/>
                </a:lnTo>
                <a:lnTo>
                  <a:pt x="482594" y="4825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2599" tIns="26670" rIns="495929" bIns="26670" numCol="1" spcCol="1270" anchor="t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</a:pPr>
            <a:endParaRPr lang="en-AU" sz="1800" b="1" dirty="0" smtClean="0">
              <a:solidFill>
                <a:srgbClr val="F96307"/>
              </a:solidFill>
            </a:endParaRP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000" b="1" dirty="0" smtClean="0">
                <a:solidFill>
                  <a:srgbClr val="F58220"/>
                </a:solidFill>
              </a:rPr>
              <a:t>2. </a:t>
            </a:r>
            <a:r>
              <a:rPr lang="en-AU" sz="2000" b="1" kern="1200" dirty="0" smtClean="0">
                <a:solidFill>
                  <a:srgbClr val="F58220"/>
                </a:solidFill>
              </a:rPr>
              <a:t>Optimise </a:t>
            </a: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1800" b="1" kern="1200" dirty="0" smtClean="0"/>
              <a:t>route and design to achieve lowest construction capital cost and ongoing O&amp;M cost</a:t>
            </a:r>
          </a:p>
        </p:txBody>
      </p:sp>
      <p:sp>
        <p:nvSpPr>
          <p:cNvPr id="13" name="Freeform 12"/>
          <p:cNvSpPr/>
          <p:nvPr/>
        </p:nvSpPr>
        <p:spPr>
          <a:xfrm>
            <a:off x="4067944" y="1283094"/>
            <a:ext cx="2844000" cy="2592288"/>
          </a:xfrm>
          <a:custGeom>
            <a:avLst/>
            <a:gdLst>
              <a:gd name="connsiteX0" fmla="*/ 0 w 2412971"/>
              <a:gd name="connsiteY0" fmla="*/ 0 h 965188"/>
              <a:gd name="connsiteX1" fmla="*/ 1930377 w 2412971"/>
              <a:gd name="connsiteY1" fmla="*/ 0 h 965188"/>
              <a:gd name="connsiteX2" fmla="*/ 2412971 w 2412971"/>
              <a:gd name="connsiteY2" fmla="*/ 482594 h 965188"/>
              <a:gd name="connsiteX3" fmla="*/ 1930377 w 2412971"/>
              <a:gd name="connsiteY3" fmla="*/ 965188 h 965188"/>
              <a:gd name="connsiteX4" fmla="*/ 0 w 2412971"/>
              <a:gd name="connsiteY4" fmla="*/ 965188 h 965188"/>
              <a:gd name="connsiteX5" fmla="*/ 482594 w 2412971"/>
              <a:gd name="connsiteY5" fmla="*/ 482594 h 965188"/>
              <a:gd name="connsiteX6" fmla="*/ 0 w 2412971"/>
              <a:gd name="connsiteY6" fmla="*/ 0 h 96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971" h="965188">
                <a:moveTo>
                  <a:pt x="0" y="0"/>
                </a:moveTo>
                <a:lnTo>
                  <a:pt x="1930377" y="0"/>
                </a:lnTo>
                <a:lnTo>
                  <a:pt x="2412971" y="482594"/>
                </a:lnTo>
                <a:lnTo>
                  <a:pt x="1930377" y="965188"/>
                </a:lnTo>
                <a:lnTo>
                  <a:pt x="0" y="965188"/>
                </a:lnTo>
                <a:lnTo>
                  <a:pt x="482594" y="4825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2599" tIns="26670" rIns="495929" bIns="26670" numCol="1" spcCol="1270" anchor="t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</a:pPr>
            <a:endParaRPr lang="en-AU" sz="1800" b="1" dirty="0">
              <a:solidFill>
                <a:srgbClr val="F96307"/>
              </a:solidFill>
            </a:endParaRP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ts val="756"/>
              </a:spcAft>
              <a:buNone/>
            </a:pPr>
            <a:r>
              <a:rPr lang="en-AU" sz="2000" b="1" dirty="0">
                <a:solidFill>
                  <a:schemeClr val="accent1">
                    <a:lumMod val="50000"/>
                  </a:schemeClr>
                </a:solidFill>
              </a:rPr>
              <a:t>3. </a:t>
            </a:r>
            <a:r>
              <a:rPr lang="en-AU" sz="2000" b="1" dirty="0" smtClean="0">
                <a:solidFill>
                  <a:schemeClr val="accent1">
                    <a:lumMod val="50000"/>
                  </a:schemeClr>
                </a:solidFill>
              </a:rPr>
              <a:t>Minimise</a:t>
            </a: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AU" sz="1800" b="1" kern="1200" dirty="0" smtClean="0">
                <a:solidFill>
                  <a:srgbClr val="000000"/>
                </a:solidFill>
              </a:rPr>
              <a:t>construction risks through </a:t>
            </a:r>
            <a:r>
              <a:rPr lang="en-AU" sz="1800" b="1" dirty="0">
                <a:solidFill>
                  <a:srgbClr val="000000"/>
                </a:solidFill>
              </a:rPr>
              <a:t>route </a:t>
            </a: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ts val="756"/>
              </a:spcAft>
              <a:buNone/>
            </a:pPr>
            <a:r>
              <a:rPr lang="en-AU" sz="1800" b="1" dirty="0">
                <a:solidFill>
                  <a:srgbClr val="000000"/>
                </a:solidFill>
              </a:rPr>
              <a:t>refinement &amp; good works planning</a:t>
            </a:r>
          </a:p>
        </p:txBody>
      </p:sp>
      <p:sp>
        <p:nvSpPr>
          <p:cNvPr id="14" name="Freeform 13"/>
          <p:cNvSpPr/>
          <p:nvPr/>
        </p:nvSpPr>
        <p:spPr>
          <a:xfrm>
            <a:off x="6228496" y="1268760"/>
            <a:ext cx="2844000" cy="2592288"/>
          </a:xfrm>
          <a:custGeom>
            <a:avLst/>
            <a:gdLst>
              <a:gd name="connsiteX0" fmla="*/ 0 w 2412971"/>
              <a:gd name="connsiteY0" fmla="*/ 0 h 965188"/>
              <a:gd name="connsiteX1" fmla="*/ 1930377 w 2412971"/>
              <a:gd name="connsiteY1" fmla="*/ 0 h 965188"/>
              <a:gd name="connsiteX2" fmla="*/ 2412971 w 2412971"/>
              <a:gd name="connsiteY2" fmla="*/ 482594 h 965188"/>
              <a:gd name="connsiteX3" fmla="*/ 1930377 w 2412971"/>
              <a:gd name="connsiteY3" fmla="*/ 965188 h 965188"/>
              <a:gd name="connsiteX4" fmla="*/ 0 w 2412971"/>
              <a:gd name="connsiteY4" fmla="*/ 965188 h 965188"/>
              <a:gd name="connsiteX5" fmla="*/ 482594 w 2412971"/>
              <a:gd name="connsiteY5" fmla="*/ 482594 h 965188"/>
              <a:gd name="connsiteX6" fmla="*/ 0 w 2412971"/>
              <a:gd name="connsiteY6" fmla="*/ 0 h 96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971" h="965188">
                <a:moveTo>
                  <a:pt x="0" y="0"/>
                </a:moveTo>
                <a:lnTo>
                  <a:pt x="1930377" y="0"/>
                </a:lnTo>
                <a:lnTo>
                  <a:pt x="2412971" y="482594"/>
                </a:lnTo>
                <a:lnTo>
                  <a:pt x="1930377" y="965188"/>
                </a:lnTo>
                <a:lnTo>
                  <a:pt x="0" y="965188"/>
                </a:lnTo>
                <a:lnTo>
                  <a:pt x="482594" y="4825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22599" tIns="26670" rIns="495929" bIns="26670" numCol="1" spcCol="1270" anchor="t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</a:pPr>
            <a:endParaRPr lang="en-AU" sz="1800" b="1" kern="1200" dirty="0" smtClean="0">
              <a:solidFill>
                <a:srgbClr val="F96307"/>
              </a:solidFill>
            </a:endParaRP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000" b="1" kern="1200" dirty="0" smtClean="0">
                <a:solidFill>
                  <a:schemeClr val="accent1">
                    <a:lumMod val="50000"/>
                  </a:schemeClr>
                </a:solidFill>
              </a:rPr>
              <a:t>4. </a:t>
            </a:r>
            <a:r>
              <a:rPr lang="en-AU" sz="2000" b="1" dirty="0" smtClean="0">
                <a:solidFill>
                  <a:schemeClr val="accent1">
                    <a:lumMod val="50000"/>
                  </a:schemeClr>
                </a:solidFill>
              </a:rPr>
              <a:t>Maximise </a:t>
            </a: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1800" b="1" dirty="0" smtClean="0">
                <a:solidFill>
                  <a:srgbClr val="000000"/>
                </a:solidFill>
              </a:rPr>
              <a:t>NT</a:t>
            </a:r>
            <a:r>
              <a:rPr lang="en-AU" sz="1800" b="1" kern="1200" dirty="0" smtClean="0">
                <a:solidFill>
                  <a:srgbClr val="000000"/>
                </a:solidFill>
              </a:rPr>
              <a:t> and Qld participation, particularly indigenous and from the Barkly and Mt Isa regions</a:t>
            </a:r>
          </a:p>
        </p:txBody>
      </p:sp>
      <p:sp>
        <p:nvSpPr>
          <p:cNvPr id="11" name="Freeform 10"/>
          <p:cNvSpPr/>
          <p:nvPr/>
        </p:nvSpPr>
        <p:spPr>
          <a:xfrm>
            <a:off x="179513" y="1268760"/>
            <a:ext cx="2304256" cy="2592288"/>
          </a:xfrm>
          <a:custGeom>
            <a:avLst/>
            <a:gdLst>
              <a:gd name="connsiteX0" fmla="*/ 0 w 2412971"/>
              <a:gd name="connsiteY0" fmla="*/ 0 h 965188"/>
              <a:gd name="connsiteX1" fmla="*/ 1930377 w 2412971"/>
              <a:gd name="connsiteY1" fmla="*/ 0 h 965188"/>
              <a:gd name="connsiteX2" fmla="*/ 2412971 w 2412971"/>
              <a:gd name="connsiteY2" fmla="*/ 482594 h 965188"/>
              <a:gd name="connsiteX3" fmla="*/ 1930377 w 2412971"/>
              <a:gd name="connsiteY3" fmla="*/ 965188 h 965188"/>
              <a:gd name="connsiteX4" fmla="*/ 0 w 2412971"/>
              <a:gd name="connsiteY4" fmla="*/ 965188 h 965188"/>
              <a:gd name="connsiteX5" fmla="*/ 0 w 2412971"/>
              <a:gd name="connsiteY5" fmla="*/ 0 h 96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12971" h="965188">
                <a:moveTo>
                  <a:pt x="0" y="0"/>
                </a:moveTo>
                <a:lnTo>
                  <a:pt x="1930377" y="0"/>
                </a:lnTo>
                <a:lnTo>
                  <a:pt x="2412971" y="482594"/>
                </a:lnTo>
                <a:lnTo>
                  <a:pt x="1930377" y="965188"/>
                </a:lnTo>
                <a:lnTo>
                  <a:pt x="0" y="9651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26670" rIns="254632" bIns="26670" numCol="1" spcCol="1270" anchor="t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1800" b="1" kern="1200" dirty="0" smtClean="0">
                <a:solidFill>
                  <a:srgbClr val="F96307"/>
                </a:solidFill>
              </a:rPr>
              <a:t/>
            </a:r>
            <a:br>
              <a:rPr lang="en-AU" sz="1800" b="1" kern="1200" dirty="0" smtClean="0">
                <a:solidFill>
                  <a:srgbClr val="F96307"/>
                </a:solidFill>
              </a:rPr>
            </a:br>
            <a:r>
              <a:rPr lang="en-AU" sz="2000" b="1" kern="1200" dirty="0" smtClean="0">
                <a:solidFill>
                  <a:srgbClr val="F58220"/>
                </a:solidFill>
              </a:rPr>
              <a:t>1. Leverage </a:t>
            </a:r>
            <a:endParaRPr lang="en-AU" sz="1800" b="1" kern="1200" dirty="0" smtClean="0">
              <a:solidFill>
                <a:srgbClr val="F58220"/>
              </a:solidFill>
            </a:endParaRPr>
          </a:p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1800" b="1" kern="1200" dirty="0" smtClean="0"/>
              <a:t>off existing strong customer relationships to contract full utilisation of the NEGI</a:t>
            </a:r>
            <a:endParaRPr lang="en-AU" sz="1800" b="1" kern="1200" dirty="0"/>
          </a:p>
        </p:txBody>
      </p:sp>
    </p:spTree>
    <p:extLst>
      <p:ext uri="{BB962C8B-B14F-4D97-AF65-F5344CB8AC3E}">
        <p14:creationId xmlns:p14="http://schemas.microsoft.com/office/powerpoint/2010/main" val="258676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cqcGm92AkuX0nQqYkeGQ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.w7sdd_2EatlC6tpgRGV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wbD4U.piEWJ.GWvz1RfJ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1zBr1p.XUaPzO2wc7l3x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z8gIPdbR0uhEScsATd6y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IKd9YbvkO4mmLOagsmJ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EUWd8VsPkCfXS5bzj4ZE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.w7sdd_2EatlC6tpgRGV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wbD4U.piEWJ.GWvz1RfJ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1zBr1p.XUaPzO2wc7l3x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z8gIPdbR0uhEScsATd6y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IKd9YbvkO4mmLOagsmJ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EUWd8VsPkCfXS5bzj4ZE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LggtGs5tU.Ynu0ovehXZ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cqcGm92AkuX0nQqYkeGQQ"/>
</p:tagLst>
</file>

<file path=ppt/theme/theme1.xml><?xml version="1.0" encoding="utf-8"?>
<a:theme xmlns:a="http://schemas.openxmlformats.org/drawingml/2006/main" name="blank">
  <a:themeElements>
    <a:clrScheme name="2014 Jemena Colours">
      <a:dk1>
        <a:srgbClr val="505150"/>
      </a:dk1>
      <a:lt1>
        <a:srgbClr val="FFFFFF"/>
      </a:lt1>
      <a:dk2>
        <a:srgbClr val="505150"/>
      </a:dk2>
      <a:lt2>
        <a:srgbClr val="E2E2D9"/>
      </a:lt2>
      <a:accent1>
        <a:srgbClr val="F58220"/>
      </a:accent1>
      <a:accent2>
        <a:srgbClr val="173583"/>
      </a:accent2>
      <a:accent3>
        <a:srgbClr val="026CB6"/>
      </a:accent3>
      <a:accent4>
        <a:srgbClr val="26BCD7"/>
      </a:accent4>
      <a:accent5>
        <a:srgbClr val="7DCCE0"/>
      </a:accent5>
      <a:accent6>
        <a:srgbClr val="173583"/>
      </a:accent6>
      <a:hlink>
        <a:srgbClr val="000000"/>
      </a:hlink>
      <a:folHlink>
        <a:srgbClr val="808080"/>
      </a:folHlink>
    </a:clrScheme>
    <a:fontScheme name="1_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7DCCE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36000" rIns="36000" bIns="36000" numCol="1" rtlCol="0" anchor="t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Arial" pitchFamily="-65" charset="0"/>
            <a:ea typeface="Arial" pitchFamily="-65" charset="0"/>
            <a:cs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rgbClr val="2F3791"/>
            </a:solidFill>
            <a:effectLst/>
            <a:latin typeface="Arial" pitchFamily="-65" charset="0"/>
            <a:ea typeface="Arial" pitchFamily="-65" charset="0"/>
            <a:cs typeface="Arial" pitchFamily="-65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lnSpc>
            <a:spcPct val="100000"/>
          </a:lnSpc>
          <a:spcBef>
            <a:spcPts val="0"/>
          </a:spcBef>
          <a:buNone/>
          <a:defRPr sz="2400" dirty="0" smtClean="0">
            <a:solidFill>
              <a:srgbClr val="3B3C3E"/>
            </a:solidFill>
          </a:defRPr>
        </a:defPPr>
      </a:lstStyle>
    </a:tx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EMENA Standard PP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EMENA Standard PP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EMENA Standard PP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EMENA Standard PP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EMENA Standard PP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EMENA Standard PP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EMENA Standard PP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EMENA Standard PP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EMENA Standard PP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EMENA Standard PP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EMENA Standard PP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EMENA Standard PP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EMENA Standard PPT Template 13">
        <a:dk1>
          <a:srgbClr val="000000"/>
        </a:dk1>
        <a:lt1>
          <a:srgbClr val="FFFFFF"/>
        </a:lt1>
        <a:dk2>
          <a:srgbClr val="0061A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2014 Jemena Colours">
    <a:dk1>
      <a:srgbClr val="505150"/>
    </a:dk1>
    <a:lt1>
      <a:srgbClr val="FFFFFF"/>
    </a:lt1>
    <a:dk2>
      <a:srgbClr val="505150"/>
    </a:dk2>
    <a:lt2>
      <a:srgbClr val="E2E2D9"/>
    </a:lt2>
    <a:accent1>
      <a:srgbClr val="F58220"/>
    </a:accent1>
    <a:accent2>
      <a:srgbClr val="173583"/>
    </a:accent2>
    <a:accent3>
      <a:srgbClr val="026CB6"/>
    </a:accent3>
    <a:accent4>
      <a:srgbClr val="26BCD7"/>
    </a:accent4>
    <a:accent5>
      <a:srgbClr val="7DCCE0"/>
    </a:accent5>
    <a:accent6>
      <a:srgbClr val="173583"/>
    </a:accent6>
    <a:hlink>
      <a:srgbClr val="000000"/>
    </a:hlink>
    <a:folHlink>
      <a:srgbClr val="808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3674</TotalTime>
  <Words>808</Words>
  <Application>Microsoft Office PowerPoint</Application>
  <PresentationFormat>On-screen Show (4:3)</PresentationFormat>
  <Paragraphs>236</Paragraphs>
  <Slides>18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blank</vt:lpstr>
      <vt:lpstr>North East Gas Interconnector Project    Community and Business  Roadshow  July 2015</vt:lpstr>
      <vt:lpstr>Agenda</vt:lpstr>
      <vt:lpstr>Safety Moment</vt:lpstr>
      <vt:lpstr>What is the NEGI?</vt:lpstr>
      <vt:lpstr>Purpose of this Roadshow</vt:lpstr>
      <vt:lpstr>About Jemena</vt:lpstr>
      <vt:lpstr>About Jemena</vt:lpstr>
      <vt:lpstr>Jemena’s Gas Transmission Team</vt:lpstr>
      <vt:lpstr>Our approach to the NEGI Project</vt:lpstr>
      <vt:lpstr>Jemena’s Project Team</vt:lpstr>
      <vt:lpstr>Jemena’s Route Selection</vt:lpstr>
      <vt:lpstr>Project Timeline</vt:lpstr>
      <vt:lpstr>Local Content</vt:lpstr>
      <vt:lpstr>Project and Operations Opportunities</vt:lpstr>
      <vt:lpstr>Project and Operations Opportunities</vt:lpstr>
      <vt:lpstr>Jemena Prequalification Requirements</vt:lpstr>
      <vt:lpstr>Key Jemena Objectives for NEGI</vt:lpstr>
      <vt:lpstr>PowerPoint Presentation</vt:lpstr>
    </vt:vector>
  </TitlesOfParts>
  <Company>Jemena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Carolyn Rogers</dc:creator>
  <cp:lastModifiedBy>Russell Brooks</cp:lastModifiedBy>
  <cp:revision>313</cp:revision>
  <cp:lastPrinted>2015-07-14T01:09:30Z</cp:lastPrinted>
  <dcterms:created xsi:type="dcterms:W3CDTF">2014-10-29T21:30:54Z</dcterms:created>
  <dcterms:modified xsi:type="dcterms:W3CDTF">2015-09-30T03:09:17Z</dcterms:modified>
</cp:coreProperties>
</file>